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8"/>
  </p:notesMasterIdLst>
  <p:sldIdLst>
    <p:sldId id="256" r:id="rId2"/>
    <p:sldId id="280" r:id="rId3"/>
    <p:sldId id="261" r:id="rId4"/>
    <p:sldId id="295" r:id="rId5"/>
    <p:sldId id="296" r:id="rId6"/>
    <p:sldId id="294" r:id="rId7"/>
    <p:sldId id="264" r:id="rId8"/>
    <p:sldId id="270" r:id="rId9"/>
    <p:sldId id="271" r:id="rId10"/>
    <p:sldId id="268" r:id="rId11"/>
    <p:sldId id="272" r:id="rId12"/>
    <p:sldId id="356" r:id="rId13"/>
    <p:sldId id="273" r:id="rId14"/>
    <p:sldId id="293" r:id="rId15"/>
    <p:sldId id="290" r:id="rId16"/>
    <p:sldId id="292" r:id="rId1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4F744B"/>
    <a:srgbClr val="A7A9AC"/>
    <a:srgbClr val="585137"/>
    <a:srgbClr val="52764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31348"/>
    <p:restoredTop sz="86384"/>
  </p:normalViewPr>
  <p:slideViewPr>
    <p:cSldViewPr snapToGrid="0">
      <p:cViewPr varScale="1">
        <p:scale>
          <a:sx n="79" d="100"/>
          <a:sy n="79" d="100"/>
        </p:scale>
        <p:origin x="232" y="680"/>
      </p:cViewPr>
      <p:guideLst/>
    </p:cSldViewPr>
  </p:slideViewPr>
  <p:outlineViewPr>
    <p:cViewPr>
      <p:scale>
        <a:sx n="33" d="100"/>
        <a:sy n="33" d="100"/>
      </p:scale>
      <p:origin x="0" y="0"/>
    </p:cViewPr>
    <p:sldLst>
      <p:sld r:id="rId1" collapse="1"/>
    </p:sldLst>
  </p:outlineViewPr>
  <p:notesTextViewPr>
    <p:cViewPr>
      <p:scale>
        <a:sx n="1" d="1"/>
        <a:sy n="1" d="1"/>
      </p:scale>
      <p:origin x="0" y="0"/>
    </p:cViewPr>
  </p:notesTextViewPr>
  <p:sorterViewPr>
    <p:cViewPr>
      <p:scale>
        <a:sx n="80" d="100"/>
        <a:sy n="8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_rels/viewProps.xml.rels><?xml version="1.0" encoding="UTF-8" standalone="yes"?>
<Relationships xmlns="http://schemas.openxmlformats.org/package/2006/relationships"><Relationship Id="rId1" Type="http://schemas.openxmlformats.org/officeDocument/2006/relationships/slide" Target="slides/slid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en-US" dirty="0" err="1"/>
              <a:t>Tonnes</a:t>
            </a:r>
            <a:r>
              <a:rPr lang="en-US" dirty="0"/>
              <a:t> of Waste</a:t>
            </a:r>
            <a:r>
              <a:rPr lang="en-US" baseline="0" dirty="0"/>
              <a:t> in BC</a:t>
            </a:r>
            <a:endParaRPr lang="en-US" dirty="0"/>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Sheet1!$B$1</c:f>
              <c:strCache>
                <c:ptCount val="1"/>
                <c:pt idx="0">
                  <c:v>2010</c:v>
                </c:pt>
              </c:strCache>
            </c:strRef>
          </c:tx>
          <c:spPr>
            <a:solidFill>
              <a:schemeClr val="accent1"/>
            </a:solidFill>
            <a:ln>
              <a:noFill/>
            </a:ln>
            <a:effectLst/>
          </c:spPr>
          <c:invertIfNegative val="0"/>
          <c:cat>
            <c:strRef>
              <c:f>Sheet1!$A$2:$A$4</c:f>
              <c:strCache>
                <c:ptCount val="3"/>
                <c:pt idx="0">
                  <c:v>Total Generation</c:v>
                </c:pt>
                <c:pt idx="1">
                  <c:v>Diversion</c:v>
                </c:pt>
                <c:pt idx="2">
                  <c:v>Disposal</c:v>
                </c:pt>
              </c:strCache>
            </c:strRef>
          </c:cat>
          <c:val>
            <c:numRef>
              <c:f>Sheet1!$B$2:$B$4</c:f>
              <c:numCache>
                <c:formatCode>General</c:formatCode>
                <c:ptCount val="3"/>
                <c:pt idx="0" formatCode="#,##0">
                  <c:v>4800000</c:v>
                </c:pt>
                <c:pt idx="1">
                  <c:v>2142000</c:v>
                </c:pt>
                <c:pt idx="2">
                  <c:v>2658000</c:v>
                </c:pt>
              </c:numCache>
            </c:numRef>
          </c:val>
          <c:extLst>
            <c:ext xmlns:c16="http://schemas.microsoft.com/office/drawing/2014/chart" uri="{C3380CC4-5D6E-409C-BE32-E72D297353CC}">
              <c16:uniqueId val="{00000000-88FE-9C47-892A-B8F742808B0A}"/>
            </c:ext>
          </c:extLst>
        </c:ser>
        <c:ser>
          <c:idx val="1"/>
          <c:order val="1"/>
          <c:tx>
            <c:strRef>
              <c:f>Sheet1!$C$1</c:f>
              <c:strCache>
                <c:ptCount val="1"/>
                <c:pt idx="0">
                  <c:v>2018</c:v>
                </c:pt>
              </c:strCache>
            </c:strRef>
          </c:tx>
          <c:spPr>
            <a:solidFill>
              <a:schemeClr val="accent2"/>
            </a:solidFill>
            <a:ln>
              <a:noFill/>
            </a:ln>
            <a:effectLst/>
          </c:spPr>
          <c:invertIfNegative val="0"/>
          <c:cat>
            <c:strRef>
              <c:f>Sheet1!$A$2:$A$4</c:f>
              <c:strCache>
                <c:ptCount val="3"/>
                <c:pt idx="0">
                  <c:v>Total Generation</c:v>
                </c:pt>
                <c:pt idx="1">
                  <c:v>Diversion</c:v>
                </c:pt>
                <c:pt idx="2">
                  <c:v>Disposal</c:v>
                </c:pt>
              </c:strCache>
            </c:strRef>
          </c:cat>
          <c:val>
            <c:numRef>
              <c:f>Sheet1!$C$2:$C$4</c:f>
              <c:numCache>
                <c:formatCode>General</c:formatCode>
                <c:ptCount val="3"/>
                <c:pt idx="0" formatCode="#,##0">
                  <c:v>6586061.3576433528</c:v>
                </c:pt>
                <c:pt idx="1">
                  <c:v>3867540</c:v>
                </c:pt>
                <c:pt idx="2">
                  <c:v>2718512</c:v>
                </c:pt>
              </c:numCache>
            </c:numRef>
          </c:val>
          <c:extLst>
            <c:ext xmlns:c16="http://schemas.microsoft.com/office/drawing/2014/chart" uri="{C3380CC4-5D6E-409C-BE32-E72D297353CC}">
              <c16:uniqueId val="{00000001-88FE-9C47-892A-B8F742808B0A}"/>
            </c:ext>
          </c:extLst>
        </c:ser>
        <c:dLbls>
          <c:showLegendKey val="0"/>
          <c:showVal val="0"/>
          <c:showCatName val="0"/>
          <c:showSerName val="0"/>
          <c:showPercent val="0"/>
          <c:showBubbleSize val="0"/>
        </c:dLbls>
        <c:gapWidth val="219"/>
        <c:overlap val="-27"/>
        <c:axId val="2037345487"/>
        <c:axId val="2036876831"/>
      </c:barChart>
      <c:catAx>
        <c:axId val="2037345487"/>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036876831"/>
        <c:crosses val="autoZero"/>
        <c:auto val="1"/>
        <c:lblAlgn val="ctr"/>
        <c:lblOffset val="100"/>
        <c:noMultiLvlLbl val="0"/>
      </c:catAx>
      <c:valAx>
        <c:axId val="2036876831"/>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037345487"/>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64DFB5E-B129-7440-AF1D-AA05091D9D1D}" type="doc">
      <dgm:prSet loTypeId="urn:microsoft.com/office/officeart/2005/8/layout/hList1" loCatId="list" qsTypeId="urn:microsoft.com/office/officeart/2005/8/quickstyle/simple1" qsCatId="simple" csTypeId="urn:microsoft.com/office/officeart/2005/8/colors/accent1_2" csCatId="accent1" phldr="1"/>
      <dgm:spPr/>
      <dgm:t>
        <a:bodyPr/>
        <a:lstStyle/>
        <a:p>
          <a:endParaRPr lang="en-US"/>
        </a:p>
      </dgm:t>
    </dgm:pt>
    <dgm:pt modelId="{B2EDA4C4-A692-BB4F-B5C4-639680FF3546}">
      <dgm:prSet/>
      <dgm:spPr/>
      <dgm:t>
        <a:bodyPr/>
        <a:lstStyle/>
        <a:p>
          <a:r>
            <a:rPr lang="en-US" b="1" dirty="0"/>
            <a:t>Questions</a:t>
          </a:r>
          <a:endParaRPr lang="en-CA" dirty="0"/>
        </a:p>
      </dgm:t>
    </dgm:pt>
    <dgm:pt modelId="{0A75F718-2A99-7C4E-86A2-E0145A34FF6A}" type="parTrans" cxnId="{67AA9315-46A6-0046-85D0-BBACC3702270}">
      <dgm:prSet/>
      <dgm:spPr/>
      <dgm:t>
        <a:bodyPr/>
        <a:lstStyle/>
        <a:p>
          <a:endParaRPr lang="en-US"/>
        </a:p>
      </dgm:t>
    </dgm:pt>
    <dgm:pt modelId="{05342B91-F281-644A-9871-9DC92B1B01E5}" type="sibTrans" cxnId="{67AA9315-46A6-0046-85D0-BBACC3702270}">
      <dgm:prSet/>
      <dgm:spPr/>
      <dgm:t>
        <a:bodyPr/>
        <a:lstStyle/>
        <a:p>
          <a:endParaRPr lang="en-US"/>
        </a:p>
      </dgm:t>
    </dgm:pt>
    <dgm:pt modelId="{875BC271-EAAC-1145-BBE5-90ADF3C0C632}">
      <dgm:prSet/>
      <dgm:spPr>
        <a:solidFill>
          <a:schemeClr val="accent4">
            <a:lumMod val="75000"/>
          </a:schemeClr>
        </a:solidFill>
      </dgm:spPr>
      <dgm:t>
        <a:bodyPr/>
        <a:lstStyle/>
        <a:p>
          <a:r>
            <a:rPr lang="en-US" b="1" dirty="0"/>
            <a:t>Suggestions</a:t>
          </a:r>
          <a:endParaRPr lang="en-CA" dirty="0"/>
        </a:p>
      </dgm:t>
    </dgm:pt>
    <dgm:pt modelId="{2A9DF2E7-667C-A144-88BA-0C22EA3F0B67}" type="parTrans" cxnId="{499AD4A6-9EFD-3846-A15F-3B1EC37B31E8}">
      <dgm:prSet/>
      <dgm:spPr/>
      <dgm:t>
        <a:bodyPr/>
        <a:lstStyle/>
        <a:p>
          <a:endParaRPr lang="en-US"/>
        </a:p>
      </dgm:t>
    </dgm:pt>
    <dgm:pt modelId="{C1A907D0-EF0B-294D-8E05-2B9950586ACA}" type="sibTrans" cxnId="{499AD4A6-9EFD-3846-A15F-3B1EC37B31E8}">
      <dgm:prSet/>
      <dgm:spPr/>
      <dgm:t>
        <a:bodyPr/>
        <a:lstStyle/>
        <a:p>
          <a:endParaRPr lang="en-US"/>
        </a:p>
      </dgm:t>
    </dgm:pt>
    <dgm:pt modelId="{EA7F7750-BB43-9647-92B7-027A71A1955D}">
      <dgm:prSet/>
      <dgm:spPr/>
      <dgm:t>
        <a:bodyPr/>
        <a:lstStyle/>
        <a:p>
          <a:r>
            <a:rPr lang="en-US" b="1" dirty="0" err="1"/>
            <a:t>slido</a:t>
          </a:r>
          <a:endParaRPr lang="en-CA" dirty="0"/>
        </a:p>
      </dgm:t>
    </dgm:pt>
    <dgm:pt modelId="{0DDE93C1-DBB3-124C-A8A2-D83F5C37464C}" type="parTrans" cxnId="{F1C0CB43-77AC-4141-89D9-4D5F138165D9}">
      <dgm:prSet/>
      <dgm:spPr/>
      <dgm:t>
        <a:bodyPr/>
        <a:lstStyle/>
        <a:p>
          <a:endParaRPr lang="en-US"/>
        </a:p>
      </dgm:t>
    </dgm:pt>
    <dgm:pt modelId="{140DD554-2972-B946-9686-ACBFD4AEAFF9}" type="sibTrans" cxnId="{F1C0CB43-77AC-4141-89D9-4D5F138165D9}">
      <dgm:prSet/>
      <dgm:spPr/>
      <dgm:t>
        <a:bodyPr/>
        <a:lstStyle/>
        <a:p>
          <a:endParaRPr lang="en-US"/>
        </a:p>
      </dgm:t>
    </dgm:pt>
    <dgm:pt modelId="{1C1C5BF0-66D3-E74C-B069-7ECA5A431C31}">
      <dgm:prSet/>
      <dgm:spPr>
        <a:solidFill>
          <a:schemeClr val="accent4">
            <a:lumMod val="40000"/>
            <a:lumOff val="60000"/>
            <a:alpha val="90000"/>
          </a:schemeClr>
        </a:solidFill>
      </dgm:spPr>
      <dgm:t>
        <a:bodyPr/>
        <a:lstStyle/>
        <a:p>
          <a:r>
            <a:rPr lang="en-CA" dirty="0"/>
            <a:t>Google Doc</a:t>
          </a:r>
        </a:p>
      </dgm:t>
    </dgm:pt>
    <dgm:pt modelId="{F0505186-962E-C64C-83DF-7C88B7E387DF}" type="parTrans" cxnId="{10261779-8024-3A41-9F9E-CAAE8615D3E0}">
      <dgm:prSet/>
      <dgm:spPr/>
      <dgm:t>
        <a:bodyPr/>
        <a:lstStyle/>
        <a:p>
          <a:endParaRPr lang="en-US"/>
        </a:p>
      </dgm:t>
    </dgm:pt>
    <dgm:pt modelId="{AE5BD3CE-4980-E74C-9561-094A3C2E69F2}" type="sibTrans" cxnId="{10261779-8024-3A41-9F9E-CAAE8615D3E0}">
      <dgm:prSet/>
      <dgm:spPr/>
      <dgm:t>
        <a:bodyPr/>
        <a:lstStyle/>
        <a:p>
          <a:endParaRPr lang="en-US"/>
        </a:p>
      </dgm:t>
    </dgm:pt>
    <dgm:pt modelId="{76B5D627-2BD8-0E46-B7E5-E7A7CF972498}" type="pres">
      <dgm:prSet presAssocID="{064DFB5E-B129-7440-AF1D-AA05091D9D1D}" presName="Name0" presStyleCnt="0">
        <dgm:presLayoutVars>
          <dgm:dir/>
          <dgm:animLvl val="lvl"/>
          <dgm:resizeHandles val="exact"/>
        </dgm:presLayoutVars>
      </dgm:prSet>
      <dgm:spPr/>
    </dgm:pt>
    <dgm:pt modelId="{6B969F07-0CB9-5F46-B451-66517169ED93}" type="pres">
      <dgm:prSet presAssocID="{B2EDA4C4-A692-BB4F-B5C4-639680FF3546}" presName="composite" presStyleCnt="0"/>
      <dgm:spPr/>
    </dgm:pt>
    <dgm:pt modelId="{7726ADB7-0582-9D42-AB55-7A3B7F6FCFFA}" type="pres">
      <dgm:prSet presAssocID="{B2EDA4C4-A692-BB4F-B5C4-639680FF3546}" presName="parTx" presStyleLbl="alignNode1" presStyleIdx="0" presStyleCnt="2">
        <dgm:presLayoutVars>
          <dgm:chMax val="0"/>
          <dgm:chPref val="0"/>
          <dgm:bulletEnabled val="1"/>
        </dgm:presLayoutVars>
      </dgm:prSet>
      <dgm:spPr/>
    </dgm:pt>
    <dgm:pt modelId="{2362DE8B-648F-1745-9A88-0F3B4DB3C5F1}" type="pres">
      <dgm:prSet presAssocID="{B2EDA4C4-A692-BB4F-B5C4-639680FF3546}" presName="desTx" presStyleLbl="alignAccFollowNode1" presStyleIdx="0" presStyleCnt="2">
        <dgm:presLayoutVars>
          <dgm:bulletEnabled val="1"/>
        </dgm:presLayoutVars>
      </dgm:prSet>
      <dgm:spPr/>
    </dgm:pt>
    <dgm:pt modelId="{343516DA-41B7-F44F-B623-82C134BAD7BB}" type="pres">
      <dgm:prSet presAssocID="{05342B91-F281-644A-9871-9DC92B1B01E5}" presName="space" presStyleCnt="0"/>
      <dgm:spPr/>
    </dgm:pt>
    <dgm:pt modelId="{8DD0A9D5-B6A6-1B42-B8BB-0A90D8041C1A}" type="pres">
      <dgm:prSet presAssocID="{875BC271-EAAC-1145-BBE5-90ADF3C0C632}" presName="composite" presStyleCnt="0"/>
      <dgm:spPr/>
    </dgm:pt>
    <dgm:pt modelId="{7F77ADEE-00B7-0947-A076-EFF8349A9D0E}" type="pres">
      <dgm:prSet presAssocID="{875BC271-EAAC-1145-BBE5-90ADF3C0C632}" presName="parTx" presStyleLbl="alignNode1" presStyleIdx="1" presStyleCnt="2">
        <dgm:presLayoutVars>
          <dgm:chMax val="0"/>
          <dgm:chPref val="0"/>
          <dgm:bulletEnabled val="1"/>
        </dgm:presLayoutVars>
      </dgm:prSet>
      <dgm:spPr/>
    </dgm:pt>
    <dgm:pt modelId="{CEF18616-1E75-F246-9E6F-A262B2865359}" type="pres">
      <dgm:prSet presAssocID="{875BC271-EAAC-1145-BBE5-90ADF3C0C632}" presName="desTx" presStyleLbl="alignAccFollowNode1" presStyleIdx="1" presStyleCnt="2">
        <dgm:presLayoutVars>
          <dgm:bulletEnabled val="1"/>
        </dgm:presLayoutVars>
      </dgm:prSet>
      <dgm:spPr/>
    </dgm:pt>
  </dgm:ptLst>
  <dgm:cxnLst>
    <dgm:cxn modelId="{058B0D06-169B-4541-8D83-BF53B65AA0A7}" type="presOf" srcId="{064DFB5E-B129-7440-AF1D-AA05091D9D1D}" destId="{76B5D627-2BD8-0E46-B7E5-E7A7CF972498}" srcOrd="0" destOrd="0" presId="urn:microsoft.com/office/officeart/2005/8/layout/hList1"/>
    <dgm:cxn modelId="{67AA9315-46A6-0046-85D0-BBACC3702270}" srcId="{064DFB5E-B129-7440-AF1D-AA05091D9D1D}" destId="{B2EDA4C4-A692-BB4F-B5C4-639680FF3546}" srcOrd="0" destOrd="0" parTransId="{0A75F718-2A99-7C4E-86A2-E0145A34FF6A}" sibTransId="{05342B91-F281-644A-9871-9DC92B1B01E5}"/>
    <dgm:cxn modelId="{F1C0CB43-77AC-4141-89D9-4D5F138165D9}" srcId="{B2EDA4C4-A692-BB4F-B5C4-639680FF3546}" destId="{EA7F7750-BB43-9647-92B7-027A71A1955D}" srcOrd="0" destOrd="0" parTransId="{0DDE93C1-DBB3-124C-A8A2-D83F5C37464C}" sibTransId="{140DD554-2972-B946-9686-ACBFD4AEAFF9}"/>
    <dgm:cxn modelId="{214EB046-ED07-5F48-93FA-445BDE2E5D5E}" type="presOf" srcId="{1C1C5BF0-66D3-E74C-B069-7ECA5A431C31}" destId="{CEF18616-1E75-F246-9E6F-A262B2865359}" srcOrd="0" destOrd="0" presId="urn:microsoft.com/office/officeart/2005/8/layout/hList1"/>
    <dgm:cxn modelId="{10261779-8024-3A41-9F9E-CAAE8615D3E0}" srcId="{875BC271-EAAC-1145-BBE5-90ADF3C0C632}" destId="{1C1C5BF0-66D3-E74C-B069-7ECA5A431C31}" srcOrd="0" destOrd="0" parTransId="{F0505186-962E-C64C-83DF-7C88B7E387DF}" sibTransId="{AE5BD3CE-4980-E74C-9561-094A3C2E69F2}"/>
    <dgm:cxn modelId="{D132F27D-9094-5148-B44A-E1943706CCC1}" type="presOf" srcId="{875BC271-EAAC-1145-BBE5-90ADF3C0C632}" destId="{7F77ADEE-00B7-0947-A076-EFF8349A9D0E}" srcOrd="0" destOrd="0" presId="urn:microsoft.com/office/officeart/2005/8/layout/hList1"/>
    <dgm:cxn modelId="{499AD4A6-9EFD-3846-A15F-3B1EC37B31E8}" srcId="{064DFB5E-B129-7440-AF1D-AA05091D9D1D}" destId="{875BC271-EAAC-1145-BBE5-90ADF3C0C632}" srcOrd="1" destOrd="0" parTransId="{2A9DF2E7-667C-A144-88BA-0C22EA3F0B67}" sibTransId="{C1A907D0-EF0B-294D-8E05-2B9950586ACA}"/>
    <dgm:cxn modelId="{F05548BE-A465-DB4F-91C2-E70C61D8216B}" type="presOf" srcId="{EA7F7750-BB43-9647-92B7-027A71A1955D}" destId="{2362DE8B-648F-1745-9A88-0F3B4DB3C5F1}" srcOrd="0" destOrd="0" presId="urn:microsoft.com/office/officeart/2005/8/layout/hList1"/>
    <dgm:cxn modelId="{1D134EBF-855C-A840-9233-A978679D4B6F}" type="presOf" srcId="{B2EDA4C4-A692-BB4F-B5C4-639680FF3546}" destId="{7726ADB7-0582-9D42-AB55-7A3B7F6FCFFA}" srcOrd="0" destOrd="0" presId="urn:microsoft.com/office/officeart/2005/8/layout/hList1"/>
    <dgm:cxn modelId="{0C6EF443-7BE0-504C-BCE8-E7F41B7FB2CF}" type="presParOf" srcId="{76B5D627-2BD8-0E46-B7E5-E7A7CF972498}" destId="{6B969F07-0CB9-5F46-B451-66517169ED93}" srcOrd="0" destOrd="0" presId="urn:microsoft.com/office/officeart/2005/8/layout/hList1"/>
    <dgm:cxn modelId="{F33151ED-E01A-E540-B42C-D66BC4808907}" type="presParOf" srcId="{6B969F07-0CB9-5F46-B451-66517169ED93}" destId="{7726ADB7-0582-9D42-AB55-7A3B7F6FCFFA}" srcOrd="0" destOrd="0" presId="urn:microsoft.com/office/officeart/2005/8/layout/hList1"/>
    <dgm:cxn modelId="{D621911F-1DB2-1F4E-8452-4572AE7BF9DA}" type="presParOf" srcId="{6B969F07-0CB9-5F46-B451-66517169ED93}" destId="{2362DE8B-648F-1745-9A88-0F3B4DB3C5F1}" srcOrd="1" destOrd="0" presId="urn:microsoft.com/office/officeart/2005/8/layout/hList1"/>
    <dgm:cxn modelId="{00BAAB28-C166-C842-B210-AAB03750E998}" type="presParOf" srcId="{76B5D627-2BD8-0E46-B7E5-E7A7CF972498}" destId="{343516DA-41B7-F44F-B623-82C134BAD7BB}" srcOrd="1" destOrd="0" presId="urn:microsoft.com/office/officeart/2005/8/layout/hList1"/>
    <dgm:cxn modelId="{90D3510A-2D08-9242-B196-39DDA257972A}" type="presParOf" srcId="{76B5D627-2BD8-0E46-B7E5-E7A7CF972498}" destId="{8DD0A9D5-B6A6-1B42-B8BB-0A90D8041C1A}" srcOrd="2" destOrd="0" presId="urn:microsoft.com/office/officeart/2005/8/layout/hList1"/>
    <dgm:cxn modelId="{A655A692-7A31-564B-AE7C-CD0265B70048}" type="presParOf" srcId="{8DD0A9D5-B6A6-1B42-B8BB-0A90D8041C1A}" destId="{7F77ADEE-00B7-0947-A076-EFF8349A9D0E}" srcOrd="0" destOrd="0" presId="urn:microsoft.com/office/officeart/2005/8/layout/hList1"/>
    <dgm:cxn modelId="{F05EF73C-F4B9-2944-B84E-8C3BCCE6DF17}" type="presParOf" srcId="{8DD0A9D5-B6A6-1B42-B8BB-0A90D8041C1A}" destId="{CEF18616-1E75-F246-9E6F-A262B2865359}" srcOrd="1" destOrd="0" presId="urn:microsoft.com/office/officeart/2005/8/layout/h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726ADB7-0582-9D42-AB55-7A3B7F6FCFFA}">
      <dsp:nvSpPr>
        <dsp:cNvPr id="0" name=""/>
        <dsp:cNvSpPr/>
      </dsp:nvSpPr>
      <dsp:spPr>
        <a:xfrm>
          <a:off x="38" y="48911"/>
          <a:ext cx="3659994" cy="1353600"/>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34264" tIns="191008" rIns="334264" bIns="191008" numCol="1" spcCol="1270" anchor="ctr" anchorCtr="0">
          <a:noAutofit/>
        </a:bodyPr>
        <a:lstStyle/>
        <a:p>
          <a:pPr marL="0" lvl="0" indent="0" algn="ctr" defTabSz="2089150">
            <a:lnSpc>
              <a:spcPct val="90000"/>
            </a:lnSpc>
            <a:spcBef>
              <a:spcPct val="0"/>
            </a:spcBef>
            <a:spcAft>
              <a:spcPct val="35000"/>
            </a:spcAft>
            <a:buNone/>
          </a:pPr>
          <a:r>
            <a:rPr lang="en-US" sz="4700" b="1" kern="1200" dirty="0"/>
            <a:t>Questions</a:t>
          </a:r>
          <a:endParaRPr lang="en-CA" sz="4700" kern="1200" dirty="0"/>
        </a:p>
      </dsp:txBody>
      <dsp:txXfrm>
        <a:off x="38" y="48911"/>
        <a:ext cx="3659994" cy="1353600"/>
      </dsp:txXfrm>
    </dsp:sp>
    <dsp:sp modelId="{2362DE8B-648F-1745-9A88-0F3B4DB3C5F1}">
      <dsp:nvSpPr>
        <dsp:cNvPr id="0" name=""/>
        <dsp:cNvSpPr/>
      </dsp:nvSpPr>
      <dsp:spPr>
        <a:xfrm>
          <a:off x="38" y="1402511"/>
          <a:ext cx="3659994" cy="2064240"/>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50698" tIns="250698" rIns="334264" bIns="376047" numCol="1" spcCol="1270" anchor="t" anchorCtr="0">
          <a:noAutofit/>
        </a:bodyPr>
        <a:lstStyle/>
        <a:p>
          <a:pPr marL="285750" lvl="1" indent="-285750" algn="l" defTabSz="2089150">
            <a:lnSpc>
              <a:spcPct val="90000"/>
            </a:lnSpc>
            <a:spcBef>
              <a:spcPct val="0"/>
            </a:spcBef>
            <a:spcAft>
              <a:spcPct val="15000"/>
            </a:spcAft>
            <a:buChar char="•"/>
          </a:pPr>
          <a:r>
            <a:rPr lang="en-US" sz="4700" b="1" kern="1200" dirty="0" err="1"/>
            <a:t>slido</a:t>
          </a:r>
          <a:endParaRPr lang="en-CA" sz="4700" kern="1200" dirty="0"/>
        </a:p>
      </dsp:txBody>
      <dsp:txXfrm>
        <a:off x="38" y="1402511"/>
        <a:ext cx="3659994" cy="2064240"/>
      </dsp:txXfrm>
    </dsp:sp>
    <dsp:sp modelId="{7F77ADEE-00B7-0947-A076-EFF8349A9D0E}">
      <dsp:nvSpPr>
        <dsp:cNvPr id="0" name=""/>
        <dsp:cNvSpPr/>
      </dsp:nvSpPr>
      <dsp:spPr>
        <a:xfrm>
          <a:off x="4172432" y="48911"/>
          <a:ext cx="3659994" cy="1353600"/>
        </a:xfrm>
        <a:prstGeom prst="rect">
          <a:avLst/>
        </a:prstGeom>
        <a:solidFill>
          <a:schemeClr val="accent4">
            <a:lumMod val="7500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34264" tIns="191008" rIns="334264" bIns="191008" numCol="1" spcCol="1270" anchor="ctr" anchorCtr="0">
          <a:noAutofit/>
        </a:bodyPr>
        <a:lstStyle/>
        <a:p>
          <a:pPr marL="0" lvl="0" indent="0" algn="ctr" defTabSz="2089150">
            <a:lnSpc>
              <a:spcPct val="90000"/>
            </a:lnSpc>
            <a:spcBef>
              <a:spcPct val="0"/>
            </a:spcBef>
            <a:spcAft>
              <a:spcPct val="35000"/>
            </a:spcAft>
            <a:buNone/>
          </a:pPr>
          <a:r>
            <a:rPr lang="en-US" sz="4700" b="1" kern="1200" dirty="0"/>
            <a:t>Suggestions</a:t>
          </a:r>
          <a:endParaRPr lang="en-CA" sz="4700" kern="1200" dirty="0"/>
        </a:p>
      </dsp:txBody>
      <dsp:txXfrm>
        <a:off x="4172432" y="48911"/>
        <a:ext cx="3659994" cy="1353600"/>
      </dsp:txXfrm>
    </dsp:sp>
    <dsp:sp modelId="{CEF18616-1E75-F246-9E6F-A262B2865359}">
      <dsp:nvSpPr>
        <dsp:cNvPr id="0" name=""/>
        <dsp:cNvSpPr/>
      </dsp:nvSpPr>
      <dsp:spPr>
        <a:xfrm>
          <a:off x="4172432" y="1402511"/>
          <a:ext cx="3659994" cy="2064240"/>
        </a:xfrm>
        <a:prstGeom prst="rect">
          <a:avLst/>
        </a:prstGeom>
        <a:solidFill>
          <a:schemeClr val="accent4">
            <a:lumMod val="40000"/>
            <a:lumOff val="60000"/>
            <a:alpha val="9000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50698" tIns="250698" rIns="334264" bIns="376047" numCol="1" spcCol="1270" anchor="t" anchorCtr="0">
          <a:noAutofit/>
        </a:bodyPr>
        <a:lstStyle/>
        <a:p>
          <a:pPr marL="285750" lvl="1" indent="-285750" algn="l" defTabSz="2089150">
            <a:lnSpc>
              <a:spcPct val="90000"/>
            </a:lnSpc>
            <a:spcBef>
              <a:spcPct val="0"/>
            </a:spcBef>
            <a:spcAft>
              <a:spcPct val="15000"/>
            </a:spcAft>
            <a:buChar char="•"/>
          </a:pPr>
          <a:r>
            <a:rPr lang="en-CA" sz="4700" kern="1200" dirty="0"/>
            <a:t>Google Doc</a:t>
          </a:r>
        </a:p>
      </dsp:txBody>
      <dsp:txXfrm>
        <a:off x="4172432" y="1402511"/>
        <a:ext cx="3659994" cy="2064240"/>
      </dsp:txXfrm>
    </dsp:sp>
  </dsp:spTree>
</dsp:drawing>
</file>

<file path=ppt/diagrams/layout1.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5E308FB-12B8-F240-9008-D146DBB50A6B}" type="datetimeFigureOut">
              <a:rPr lang="en-US" smtClean="0"/>
              <a:t>4/12/26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8FF1966-FCFD-7A4E-92AA-28949196101C}" type="slidenum">
              <a:rPr lang="en-US" smtClean="0"/>
              <a:t>‹#›</a:t>
            </a:fld>
            <a:endParaRPr lang="en-US"/>
          </a:p>
        </p:txBody>
      </p:sp>
    </p:spTree>
    <p:extLst>
      <p:ext uri="{BB962C8B-B14F-4D97-AF65-F5344CB8AC3E}">
        <p14:creationId xmlns:p14="http://schemas.microsoft.com/office/powerpoint/2010/main" val="116083256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8FF1966-FCFD-7A4E-92AA-28949196101C}" type="slidenum">
              <a:rPr lang="en-US" smtClean="0"/>
              <a:t>1</a:t>
            </a:fld>
            <a:endParaRPr lang="en-US"/>
          </a:p>
        </p:txBody>
      </p:sp>
    </p:spTree>
    <p:extLst>
      <p:ext uri="{BB962C8B-B14F-4D97-AF65-F5344CB8AC3E}">
        <p14:creationId xmlns:p14="http://schemas.microsoft.com/office/powerpoint/2010/main" val="109870153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8FF1966-FCFD-7A4E-92AA-28949196101C}" type="slidenum">
              <a:rPr lang="en-US" smtClean="0"/>
              <a:t>2</a:t>
            </a:fld>
            <a:endParaRPr lang="en-US"/>
          </a:p>
        </p:txBody>
      </p:sp>
    </p:spTree>
    <p:extLst>
      <p:ext uri="{BB962C8B-B14F-4D97-AF65-F5344CB8AC3E}">
        <p14:creationId xmlns:p14="http://schemas.microsoft.com/office/powerpoint/2010/main" val="154449747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Note that 2 million </a:t>
            </a:r>
            <a:r>
              <a:rPr lang="en-US" dirty="0" err="1"/>
              <a:t>tonnes</a:t>
            </a:r>
            <a:r>
              <a:rPr lang="en-US" dirty="0"/>
              <a:t> are inorganic building materials like concrete and asphalt. Without that diversion is at 41%</a:t>
            </a:r>
          </a:p>
        </p:txBody>
      </p:sp>
      <p:sp>
        <p:nvSpPr>
          <p:cNvPr id="4" name="Slide Number Placeholder 3"/>
          <p:cNvSpPr>
            <a:spLocks noGrp="1"/>
          </p:cNvSpPr>
          <p:nvPr>
            <p:ph type="sldNum" sz="quarter" idx="5"/>
          </p:nvPr>
        </p:nvSpPr>
        <p:spPr/>
        <p:txBody>
          <a:bodyPr/>
          <a:lstStyle/>
          <a:p>
            <a:fld id="{DAF5A822-71A7-0244-874D-8F92D355D0A6}" type="slidenum">
              <a:rPr lang="en-US" smtClean="0"/>
              <a:t>3</a:t>
            </a:fld>
            <a:endParaRPr lang="en-US"/>
          </a:p>
        </p:txBody>
      </p:sp>
    </p:spTree>
    <p:extLst>
      <p:ext uri="{BB962C8B-B14F-4D97-AF65-F5344CB8AC3E}">
        <p14:creationId xmlns:p14="http://schemas.microsoft.com/office/powerpoint/2010/main" val="258121059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Source</a:t>
            </a:r>
          </a:p>
        </p:txBody>
      </p:sp>
      <p:sp>
        <p:nvSpPr>
          <p:cNvPr id="4" name="Slide Number Placeholder 3"/>
          <p:cNvSpPr>
            <a:spLocks noGrp="1"/>
          </p:cNvSpPr>
          <p:nvPr>
            <p:ph type="sldNum" sz="quarter" idx="5"/>
          </p:nvPr>
        </p:nvSpPr>
        <p:spPr/>
        <p:txBody>
          <a:bodyPr/>
          <a:lstStyle/>
          <a:p>
            <a:fld id="{28FF1966-FCFD-7A4E-92AA-28949196101C}" type="slidenum">
              <a:rPr lang="en-US" smtClean="0"/>
              <a:t>4</a:t>
            </a:fld>
            <a:endParaRPr lang="en-US"/>
          </a:p>
        </p:txBody>
      </p:sp>
    </p:spTree>
    <p:extLst>
      <p:ext uri="{BB962C8B-B14F-4D97-AF65-F5344CB8AC3E}">
        <p14:creationId xmlns:p14="http://schemas.microsoft.com/office/powerpoint/2010/main" val="133315139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8FF1966-FCFD-7A4E-92AA-28949196101C}" type="slidenum">
              <a:rPr lang="en-US" smtClean="0"/>
              <a:t>5</a:t>
            </a:fld>
            <a:endParaRPr lang="en-US"/>
          </a:p>
        </p:txBody>
      </p:sp>
    </p:spTree>
    <p:extLst>
      <p:ext uri="{BB962C8B-B14F-4D97-AF65-F5344CB8AC3E}">
        <p14:creationId xmlns:p14="http://schemas.microsoft.com/office/powerpoint/2010/main" val="136500735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28FF1966-FCFD-7A4E-92AA-28949196101C}" type="slidenum">
              <a:rPr lang="en-US" smtClean="0"/>
              <a:t>6</a:t>
            </a:fld>
            <a:endParaRPr lang="en-US"/>
          </a:p>
        </p:txBody>
      </p:sp>
    </p:spTree>
    <p:extLst>
      <p:ext uri="{BB962C8B-B14F-4D97-AF65-F5344CB8AC3E}">
        <p14:creationId xmlns:p14="http://schemas.microsoft.com/office/powerpoint/2010/main" val="186188036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(solvent, flammables, pharmaceuticals, pesticides, gasoline, oil, paint, lead acid, antifreeze)</a:t>
            </a:r>
          </a:p>
        </p:txBody>
      </p:sp>
      <p:sp>
        <p:nvSpPr>
          <p:cNvPr id="4" name="Slide Number Placeholder 3"/>
          <p:cNvSpPr>
            <a:spLocks noGrp="1"/>
          </p:cNvSpPr>
          <p:nvPr>
            <p:ph type="sldNum" sz="quarter" idx="5"/>
          </p:nvPr>
        </p:nvSpPr>
        <p:spPr/>
        <p:txBody>
          <a:bodyPr/>
          <a:lstStyle/>
          <a:p>
            <a:fld id="{DAF5A822-71A7-0244-874D-8F92D355D0A6}" type="slidenum">
              <a:rPr lang="en-US" smtClean="0"/>
              <a:t>7</a:t>
            </a:fld>
            <a:endParaRPr lang="en-US"/>
          </a:p>
        </p:txBody>
      </p:sp>
    </p:spTree>
    <p:extLst>
      <p:ext uri="{BB962C8B-B14F-4D97-AF65-F5344CB8AC3E}">
        <p14:creationId xmlns:p14="http://schemas.microsoft.com/office/powerpoint/2010/main" val="149848908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Refilling –beer bottles, some milk, some refill stores</a:t>
            </a:r>
          </a:p>
          <a:p>
            <a:r>
              <a:rPr lang="en-US" dirty="0"/>
              <a:t>88,100 </a:t>
            </a:r>
            <a:r>
              <a:rPr lang="en-US" dirty="0" err="1"/>
              <a:t>tonnes</a:t>
            </a:r>
            <a:r>
              <a:rPr lang="en-US" dirty="0"/>
              <a:t> of reuse in Metro Van in 2018</a:t>
            </a:r>
          </a:p>
          <a:p>
            <a:endParaRPr lang="en-US" dirty="0"/>
          </a:p>
        </p:txBody>
      </p:sp>
      <p:sp>
        <p:nvSpPr>
          <p:cNvPr id="4" name="Slide Number Placeholder 3"/>
          <p:cNvSpPr>
            <a:spLocks noGrp="1"/>
          </p:cNvSpPr>
          <p:nvPr>
            <p:ph type="sldNum" sz="quarter" idx="5"/>
          </p:nvPr>
        </p:nvSpPr>
        <p:spPr/>
        <p:txBody>
          <a:bodyPr/>
          <a:lstStyle/>
          <a:p>
            <a:fld id="{DAF5A822-71A7-0244-874D-8F92D355D0A6}" type="slidenum">
              <a:rPr lang="en-US" smtClean="0"/>
              <a:t>8</a:t>
            </a:fld>
            <a:endParaRPr lang="en-US"/>
          </a:p>
        </p:txBody>
      </p:sp>
    </p:spTree>
    <p:extLst>
      <p:ext uri="{BB962C8B-B14F-4D97-AF65-F5344CB8AC3E}">
        <p14:creationId xmlns:p14="http://schemas.microsoft.com/office/powerpoint/2010/main" val="284910104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letter to MV on Operating Certificate</a:t>
            </a:r>
          </a:p>
        </p:txBody>
      </p:sp>
      <p:sp>
        <p:nvSpPr>
          <p:cNvPr id="4" name="Slide Number Placeholder 3"/>
          <p:cNvSpPr>
            <a:spLocks noGrp="1"/>
          </p:cNvSpPr>
          <p:nvPr>
            <p:ph type="sldNum" sz="quarter" idx="5"/>
          </p:nvPr>
        </p:nvSpPr>
        <p:spPr/>
        <p:txBody>
          <a:bodyPr/>
          <a:lstStyle/>
          <a:p>
            <a:fld id="{28FF1966-FCFD-7A4E-92AA-28949196101C}" type="slidenum">
              <a:rPr lang="en-US" smtClean="0"/>
              <a:t>12</a:t>
            </a:fld>
            <a:endParaRPr lang="en-US"/>
          </a:p>
        </p:txBody>
      </p:sp>
    </p:spTree>
    <p:extLst>
      <p:ext uri="{BB962C8B-B14F-4D97-AF65-F5344CB8AC3E}">
        <p14:creationId xmlns:p14="http://schemas.microsoft.com/office/powerpoint/2010/main" val="120961907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8FF1966-FCFD-7A4E-92AA-28949196101C}" type="slidenum">
              <a:rPr lang="en-US" smtClean="0"/>
              <a:t>13</a:t>
            </a:fld>
            <a:endParaRPr lang="en-US"/>
          </a:p>
        </p:txBody>
      </p:sp>
    </p:spTree>
    <p:extLst>
      <p:ext uri="{BB962C8B-B14F-4D97-AF65-F5344CB8AC3E}">
        <p14:creationId xmlns:p14="http://schemas.microsoft.com/office/powerpoint/2010/main" val="188546497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BDC12AA4-F639-0DB5-DB34-7B8BBA5E2187}"/>
              </a:ext>
            </a:extLst>
          </p:cNvPr>
          <p:cNvSpPr/>
          <p:nvPr userDrawn="1"/>
        </p:nvSpPr>
        <p:spPr>
          <a:xfrm>
            <a:off x="0" y="0"/>
            <a:ext cx="6096000" cy="6858000"/>
          </a:xfrm>
          <a:prstGeom prst="rect">
            <a:avLst/>
          </a:prstGeom>
          <a:solidFill>
            <a:srgbClr val="4F744B"/>
          </a:solidFill>
          <a:ln>
            <a:solidFill>
              <a:srgbClr val="4F744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281E289-C916-C374-396A-D347132DC793}"/>
              </a:ext>
            </a:extLst>
          </p:cNvPr>
          <p:cNvSpPr>
            <a:spLocks noGrp="1"/>
          </p:cNvSpPr>
          <p:nvPr>
            <p:ph type="ctrTitle"/>
          </p:nvPr>
        </p:nvSpPr>
        <p:spPr>
          <a:xfrm>
            <a:off x="457200" y="1110457"/>
            <a:ext cx="5078187" cy="2387600"/>
          </a:xfrm>
          <a:prstGeom prst="rect">
            <a:avLst/>
          </a:prstGeom>
        </p:spPr>
        <p:txBody>
          <a:bodyPr anchor="b">
            <a:normAutofit/>
          </a:bodyPr>
          <a:lstStyle>
            <a:lvl1pPr algn="l">
              <a:defRPr sz="4800" b="1">
                <a:solidFill>
                  <a:schemeClr val="bg1"/>
                </a:solidFill>
              </a:defRPr>
            </a:lvl1pPr>
          </a:lstStyle>
          <a:p>
            <a:r>
              <a:rPr lang="en-US"/>
              <a:t>Click to edit Master title style</a:t>
            </a:r>
            <a:endParaRPr lang="en-US" dirty="0"/>
          </a:p>
        </p:txBody>
      </p:sp>
      <p:sp>
        <p:nvSpPr>
          <p:cNvPr id="3" name="Subtitle 2">
            <a:extLst>
              <a:ext uri="{FF2B5EF4-FFF2-40B4-BE49-F238E27FC236}">
                <a16:creationId xmlns:a16="http://schemas.microsoft.com/office/drawing/2014/main" id="{BAB3904B-9FFE-BF93-FEB2-35CA056F8570}"/>
              </a:ext>
            </a:extLst>
          </p:cNvPr>
          <p:cNvSpPr>
            <a:spLocks noGrp="1"/>
          </p:cNvSpPr>
          <p:nvPr>
            <p:ph type="subTitle" idx="1"/>
          </p:nvPr>
        </p:nvSpPr>
        <p:spPr>
          <a:xfrm>
            <a:off x="457200" y="3590132"/>
            <a:ext cx="5078187" cy="1655762"/>
          </a:xfrm>
        </p:spPr>
        <p:txBody>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pic>
        <p:nvPicPr>
          <p:cNvPr id="9" name="Picture 8" descr="A logo with a circle and text&#10;&#10;Description automatically generated with medium confidence">
            <a:extLst>
              <a:ext uri="{FF2B5EF4-FFF2-40B4-BE49-F238E27FC236}">
                <a16:creationId xmlns:a16="http://schemas.microsoft.com/office/drawing/2014/main" id="{EF68E8C5-9257-2F66-8FAE-C96FCEA6A8B8}"/>
              </a:ext>
            </a:extLst>
          </p:cNvPr>
          <p:cNvPicPr>
            <a:picLocks noChangeAspect="1"/>
          </p:cNvPicPr>
          <p:nvPr userDrawn="1"/>
        </p:nvPicPr>
        <p:blipFill>
          <a:blip r:embed="rId2"/>
          <a:stretch>
            <a:fillRect/>
          </a:stretch>
        </p:blipFill>
        <p:spPr>
          <a:xfrm>
            <a:off x="6553318" y="1049033"/>
            <a:ext cx="5298224" cy="2359275"/>
          </a:xfrm>
          <a:prstGeom prst="rect">
            <a:avLst/>
          </a:prstGeom>
        </p:spPr>
      </p:pic>
      <p:sp>
        <p:nvSpPr>
          <p:cNvPr id="10" name="TextBox 9">
            <a:extLst>
              <a:ext uri="{FF2B5EF4-FFF2-40B4-BE49-F238E27FC236}">
                <a16:creationId xmlns:a16="http://schemas.microsoft.com/office/drawing/2014/main" id="{4104E591-044F-B461-8DD7-DBD1A4542C68}"/>
              </a:ext>
            </a:extLst>
          </p:cNvPr>
          <p:cNvSpPr txBox="1"/>
          <p:nvPr userDrawn="1"/>
        </p:nvSpPr>
        <p:spPr>
          <a:xfrm>
            <a:off x="6852555" y="5156021"/>
            <a:ext cx="4998987" cy="1200329"/>
          </a:xfrm>
          <a:prstGeom prst="rect">
            <a:avLst/>
          </a:prstGeom>
          <a:noFill/>
        </p:spPr>
        <p:txBody>
          <a:bodyPr wrap="square" rtlCol="0">
            <a:spAutoFit/>
          </a:bodyPr>
          <a:lstStyle/>
          <a:p>
            <a:pPr algn="r"/>
            <a:r>
              <a:rPr lang="en-US" sz="2400" i="1" dirty="0">
                <a:solidFill>
                  <a:srgbClr val="52764E"/>
                </a:solidFill>
              </a:rPr>
              <a:t>A just world, of vibrant, resilient, regenerative Zero Waste communities, in harmony with nature…</a:t>
            </a:r>
          </a:p>
        </p:txBody>
      </p:sp>
    </p:spTree>
    <p:extLst>
      <p:ext uri="{BB962C8B-B14F-4D97-AF65-F5344CB8AC3E}">
        <p14:creationId xmlns:p14="http://schemas.microsoft.com/office/powerpoint/2010/main" val="99663732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9" name="Snip Single Corner Rectangle 8">
            <a:extLst>
              <a:ext uri="{FF2B5EF4-FFF2-40B4-BE49-F238E27FC236}">
                <a16:creationId xmlns:a16="http://schemas.microsoft.com/office/drawing/2014/main" id="{8FAA76D2-3A4E-759E-F505-60FBB2906E9A}"/>
              </a:ext>
            </a:extLst>
          </p:cNvPr>
          <p:cNvSpPr/>
          <p:nvPr userDrawn="1"/>
        </p:nvSpPr>
        <p:spPr>
          <a:xfrm>
            <a:off x="0" y="348796"/>
            <a:ext cx="11353800" cy="892175"/>
          </a:xfrm>
          <a:prstGeom prst="snip1Rect">
            <a:avLst>
              <a:gd name="adj" fmla="val 36799"/>
            </a:avLst>
          </a:prstGeom>
          <a:solidFill>
            <a:srgbClr val="4F744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D6A760F-A4AE-FD8E-27CA-98420951D0C4}"/>
              </a:ext>
            </a:extLst>
          </p:cNvPr>
          <p:cNvSpPr>
            <a:spLocks noGrp="1"/>
          </p:cNvSpPr>
          <p:nvPr>
            <p:ph type="title"/>
          </p:nvPr>
        </p:nvSpPr>
        <p:spPr>
          <a:xfrm>
            <a:off x="838200" y="365125"/>
            <a:ext cx="10101943" cy="892175"/>
          </a:xfrm>
          <a:prstGeom prst="rect">
            <a:avLst/>
          </a:prstGeom>
          <a:noFill/>
        </p:spPr>
        <p:txBody>
          <a:bodyPr/>
          <a:lstStyle>
            <a:lvl1pPr>
              <a:defRPr b="1">
                <a:solidFill>
                  <a:schemeClr val="bg1"/>
                </a:solidFill>
              </a:defRPr>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045F3933-8EF6-2592-073A-D1A029671BFE}"/>
              </a:ext>
            </a:extLst>
          </p:cNvPr>
          <p:cNvSpPr>
            <a:spLocks noGrp="1"/>
          </p:cNvSpPr>
          <p:nvPr>
            <p:ph idx="1"/>
          </p:nvPr>
        </p:nvSpPr>
        <p:spPr>
          <a:xfrm>
            <a:off x="838200" y="1436914"/>
            <a:ext cx="10515600" cy="474004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4" name="image1.png">
            <a:extLst>
              <a:ext uri="{FF2B5EF4-FFF2-40B4-BE49-F238E27FC236}">
                <a16:creationId xmlns:a16="http://schemas.microsoft.com/office/drawing/2014/main" id="{6B02A755-D68A-70D5-CF0D-70CF5A4F5925}"/>
              </a:ext>
            </a:extLst>
          </p:cNvPr>
          <p:cNvPicPr/>
          <p:nvPr userDrawn="1"/>
        </p:nvPicPr>
        <p:blipFill>
          <a:blip r:embed="rId2"/>
          <a:srcRect/>
          <a:stretch>
            <a:fillRect/>
          </a:stretch>
        </p:blipFill>
        <p:spPr>
          <a:xfrm>
            <a:off x="10792918" y="6176963"/>
            <a:ext cx="1339709" cy="541065"/>
          </a:xfrm>
          <a:prstGeom prst="rect">
            <a:avLst/>
          </a:prstGeom>
          <a:ln/>
        </p:spPr>
      </p:pic>
    </p:spTree>
    <p:extLst>
      <p:ext uri="{BB962C8B-B14F-4D97-AF65-F5344CB8AC3E}">
        <p14:creationId xmlns:p14="http://schemas.microsoft.com/office/powerpoint/2010/main" val="53919891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Pr>
        <a:solidFill>
          <a:srgbClr val="52764E"/>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8AE2F0-3F0E-9C00-633E-7AE716598F0A}"/>
              </a:ext>
            </a:extLst>
          </p:cNvPr>
          <p:cNvSpPr>
            <a:spLocks noGrp="1"/>
          </p:cNvSpPr>
          <p:nvPr>
            <p:ph type="title"/>
          </p:nvPr>
        </p:nvSpPr>
        <p:spPr>
          <a:xfrm>
            <a:off x="831850" y="1709738"/>
            <a:ext cx="10515600" cy="2852737"/>
          </a:xfrm>
          <a:prstGeom prst="rect">
            <a:avLst/>
          </a:prstGeom>
        </p:spPr>
        <p:txBody>
          <a:bodyPr anchor="b"/>
          <a:lstStyle>
            <a:lvl1pPr>
              <a:defRPr sz="6000" b="1">
                <a:solidFill>
                  <a:schemeClr val="bg1"/>
                </a:solidFill>
              </a:defRPr>
            </a:lvl1pPr>
          </a:lstStyle>
          <a:p>
            <a:r>
              <a:rPr lang="en-US"/>
              <a:t>Click to edit Master title style</a:t>
            </a:r>
          </a:p>
        </p:txBody>
      </p:sp>
      <p:sp>
        <p:nvSpPr>
          <p:cNvPr id="3" name="Text Placeholder 2">
            <a:extLst>
              <a:ext uri="{FF2B5EF4-FFF2-40B4-BE49-F238E27FC236}">
                <a16:creationId xmlns:a16="http://schemas.microsoft.com/office/drawing/2014/main" id="{F27F1916-4F06-417C-D9BF-094CD13E2D6A}"/>
              </a:ext>
            </a:extLst>
          </p:cNvPr>
          <p:cNvSpPr>
            <a:spLocks noGrp="1"/>
          </p:cNvSpPr>
          <p:nvPr>
            <p:ph type="body" idx="1"/>
          </p:nvPr>
        </p:nvSpPr>
        <p:spPr>
          <a:xfrm>
            <a:off x="831850" y="4589463"/>
            <a:ext cx="10515600" cy="1500187"/>
          </a:xfrm>
        </p:spPr>
        <p:txBody>
          <a:bodyPr/>
          <a:lstStyle>
            <a:lvl1pPr marL="0" indent="0">
              <a:buNone/>
              <a:defRPr sz="24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408686357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E88B53B-3E41-EA89-A7C0-6FBFCCA22274}"/>
              </a:ext>
            </a:extLst>
          </p:cNvPr>
          <p:cNvSpPr>
            <a:spLocks noGrp="1"/>
          </p:cNvSpPr>
          <p:nvPr>
            <p:ph sz="half" idx="1"/>
          </p:nvPr>
        </p:nvSpPr>
        <p:spPr>
          <a:xfrm>
            <a:off x="838200" y="1436687"/>
            <a:ext cx="5181600" cy="474027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F7C39498-6847-8039-A3D0-E4FCB5307F58}"/>
              </a:ext>
            </a:extLst>
          </p:cNvPr>
          <p:cNvSpPr>
            <a:spLocks noGrp="1"/>
          </p:cNvSpPr>
          <p:nvPr>
            <p:ph sz="half" idx="2"/>
          </p:nvPr>
        </p:nvSpPr>
        <p:spPr>
          <a:xfrm>
            <a:off x="6172200" y="1436687"/>
            <a:ext cx="5181600" cy="474027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Snip Single Corner Rectangle 8">
            <a:extLst>
              <a:ext uri="{FF2B5EF4-FFF2-40B4-BE49-F238E27FC236}">
                <a16:creationId xmlns:a16="http://schemas.microsoft.com/office/drawing/2014/main" id="{6A65B194-E749-F5DC-1E29-77B8478B45FB}"/>
              </a:ext>
            </a:extLst>
          </p:cNvPr>
          <p:cNvSpPr/>
          <p:nvPr userDrawn="1"/>
        </p:nvSpPr>
        <p:spPr>
          <a:xfrm>
            <a:off x="0" y="348796"/>
            <a:ext cx="11353800" cy="892175"/>
          </a:xfrm>
          <a:prstGeom prst="snip1Rect">
            <a:avLst>
              <a:gd name="adj" fmla="val 36799"/>
            </a:avLst>
          </a:prstGeom>
          <a:solidFill>
            <a:srgbClr val="4F744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itle 1">
            <a:extLst>
              <a:ext uri="{FF2B5EF4-FFF2-40B4-BE49-F238E27FC236}">
                <a16:creationId xmlns:a16="http://schemas.microsoft.com/office/drawing/2014/main" id="{A5E45524-0705-5975-A5EF-C48DC94F666B}"/>
              </a:ext>
            </a:extLst>
          </p:cNvPr>
          <p:cNvSpPr>
            <a:spLocks noGrp="1"/>
          </p:cNvSpPr>
          <p:nvPr>
            <p:ph type="title"/>
          </p:nvPr>
        </p:nvSpPr>
        <p:spPr>
          <a:xfrm>
            <a:off x="838200" y="365125"/>
            <a:ext cx="10101943" cy="892175"/>
          </a:xfrm>
          <a:prstGeom prst="rect">
            <a:avLst/>
          </a:prstGeom>
          <a:noFill/>
        </p:spPr>
        <p:txBody>
          <a:bodyPr/>
          <a:lstStyle>
            <a:lvl1pPr>
              <a:defRPr b="1">
                <a:solidFill>
                  <a:schemeClr val="bg1"/>
                </a:solidFill>
              </a:defRPr>
            </a:lvl1pPr>
          </a:lstStyle>
          <a:p>
            <a:r>
              <a:rPr lang="en-US"/>
              <a:t>Click to edit Master title style</a:t>
            </a:r>
            <a:endParaRPr lang="en-US" dirty="0"/>
          </a:p>
        </p:txBody>
      </p:sp>
    </p:spTree>
    <p:extLst>
      <p:ext uri="{BB962C8B-B14F-4D97-AF65-F5344CB8AC3E}">
        <p14:creationId xmlns:p14="http://schemas.microsoft.com/office/powerpoint/2010/main" val="155403261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209726AA-E94A-A8E4-4C9A-B1A35B68DCEE}"/>
              </a:ext>
            </a:extLst>
          </p:cNvPr>
          <p:cNvSpPr>
            <a:spLocks noGrp="1"/>
          </p:cNvSpPr>
          <p:nvPr>
            <p:ph type="body" idx="1"/>
          </p:nvPr>
        </p:nvSpPr>
        <p:spPr>
          <a:xfrm>
            <a:off x="839788" y="1240292"/>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C1C2019-7038-ECC5-00FB-82A59BAAD1CC}"/>
              </a:ext>
            </a:extLst>
          </p:cNvPr>
          <p:cNvSpPr>
            <a:spLocks noGrp="1"/>
          </p:cNvSpPr>
          <p:nvPr>
            <p:ph sz="half" idx="2"/>
          </p:nvPr>
        </p:nvSpPr>
        <p:spPr>
          <a:xfrm>
            <a:off x="839788" y="2132467"/>
            <a:ext cx="5157787" cy="405719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53FB594E-EA69-9F08-8374-03E0AF66411D}"/>
              </a:ext>
            </a:extLst>
          </p:cNvPr>
          <p:cNvSpPr>
            <a:spLocks noGrp="1"/>
          </p:cNvSpPr>
          <p:nvPr>
            <p:ph type="body" sz="quarter" idx="3"/>
          </p:nvPr>
        </p:nvSpPr>
        <p:spPr>
          <a:xfrm>
            <a:off x="6172200" y="1240292"/>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F3A67FA-7DFB-A696-82E8-78D63554A034}"/>
              </a:ext>
            </a:extLst>
          </p:cNvPr>
          <p:cNvSpPr>
            <a:spLocks noGrp="1"/>
          </p:cNvSpPr>
          <p:nvPr>
            <p:ph sz="quarter" idx="4"/>
          </p:nvPr>
        </p:nvSpPr>
        <p:spPr>
          <a:xfrm>
            <a:off x="6172200" y="2132467"/>
            <a:ext cx="5183188" cy="405719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Snip Single Corner Rectangle 10">
            <a:extLst>
              <a:ext uri="{FF2B5EF4-FFF2-40B4-BE49-F238E27FC236}">
                <a16:creationId xmlns:a16="http://schemas.microsoft.com/office/drawing/2014/main" id="{38C0FDE4-453A-C855-B05E-F964AB72A939}"/>
              </a:ext>
            </a:extLst>
          </p:cNvPr>
          <p:cNvSpPr/>
          <p:nvPr userDrawn="1"/>
        </p:nvSpPr>
        <p:spPr>
          <a:xfrm>
            <a:off x="0" y="348796"/>
            <a:ext cx="11352212" cy="892175"/>
          </a:xfrm>
          <a:prstGeom prst="snip1Rect">
            <a:avLst>
              <a:gd name="adj" fmla="val 36799"/>
            </a:avLst>
          </a:prstGeom>
          <a:solidFill>
            <a:srgbClr val="4F744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itle 1">
            <a:extLst>
              <a:ext uri="{FF2B5EF4-FFF2-40B4-BE49-F238E27FC236}">
                <a16:creationId xmlns:a16="http://schemas.microsoft.com/office/drawing/2014/main" id="{4D1D950B-8EA5-26F2-0455-D78244AD1266}"/>
              </a:ext>
            </a:extLst>
          </p:cNvPr>
          <p:cNvSpPr>
            <a:spLocks noGrp="1"/>
          </p:cNvSpPr>
          <p:nvPr>
            <p:ph type="title"/>
          </p:nvPr>
        </p:nvSpPr>
        <p:spPr>
          <a:xfrm>
            <a:off x="838200" y="365125"/>
            <a:ext cx="10101943" cy="892175"/>
          </a:xfrm>
          <a:prstGeom prst="rect">
            <a:avLst/>
          </a:prstGeom>
          <a:noFill/>
        </p:spPr>
        <p:txBody>
          <a:bodyPr/>
          <a:lstStyle>
            <a:lvl1pPr>
              <a:defRPr b="1">
                <a:solidFill>
                  <a:schemeClr val="bg1"/>
                </a:solidFill>
              </a:defRPr>
            </a:lvl1pPr>
          </a:lstStyle>
          <a:p>
            <a:r>
              <a:rPr lang="en-US"/>
              <a:t>Click to edit Master title style</a:t>
            </a:r>
            <a:endParaRPr lang="en-US" dirty="0"/>
          </a:p>
        </p:txBody>
      </p:sp>
    </p:spTree>
    <p:extLst>
      <p:ext uri="{BB962C8B-B14F-4D97-AF65-F5344CB8AC3E}">
        <p14:creationId xmlns:p14="http://schemas.microsoft.com/office/powerpoint/2010/main" val="369641469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9" name="Snip Single Corner Rectangle 8">
            <a:extLst>
              <a:ext uri="{FF2B5EF4-FFF2-40B4-BE49-F238E27FC236}">
                <a16:creationId xmlns:a16="http://schemas.microsoft.com/office/drawing/2014/main" id="{81FC184D-214B-D8C8-1682-DE7D7F4B3F3D}"/>
              </a:ext>
            </a:extLst>
          </p:cNvPr>
          <p:cNvSpPr/>
          <p:nvPr userDrawn="1"/>
        </p:nvSpPr>
        <p:spPr>
          <a:xfrm>
            <a:off x="0" y="348796"/>
            <a:ext cx="11352212" cy="892175"/>
          </a:xfrm>
          <a:prstGeom prst="snip1Rect">
            <a:avLst>
              <a:gd name="adj" fmla="val 36799"/>
            </a:avLst>
          </a:prstGeom>
          <a:solidFill>
            <a:srgbClr val="4F744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itle 1">
            <a:extLst>
              <a:ext uri="{FF2B5EF4-FFF2-40B4-BE49-F238E27FC236}">
                <a16:creationId xmlns:a16="http://schemas.microsoft.com/office/drawing/2014/main" id="{41012B21-9745-2504-06F0-E69A5718B986}"/>
              </a:ext>
            </a:extLst>
          </p:cNvPr>
          <p:cNvSpPr>
            <a:spLocks noGrp="1"/>
          </p:cNvSpPr>
          <p:nvPr>
            <p:ph type="title"/>
          </p:nvPr>
        </p:nvSpPr>
        <p:spPr>
          <a:xfrm>
            <a:off x="838200" y="365125"/>
            <a:ext cx="10101943" cy="892175"/>
          </a:xfrm>
          <a:prstGeom prst="rect">
            <a:avLst/>
          </a:prstGeom>
          <a:noFill/>
        </p:spPr>
        <p:txBody>
          <a:bodyPr/>
          <a:lstStyle>
            <a:lvl1pPr>
              <a:defRPr b="1">
                <a:solidFill>
                  <a:schemeClr val="bg1"/>
                </a:solidFill>
              </a:defRPr>
            </a:lvl1pPr>
          </a:lstStyle>
          <a:p>
            <a:r>
              <a:rPr lang="en-US"/>
              <a:t>Click to edit Master title style</a:t>
            </a:r>
            <a:endParaRPr lang="en-US" dirty="0"/>
          </a:p>
        </p:txBody>
      </p:sp>
    </p:spTree>
    <p:extLst>
      <p:ext uri="{BB962C8B-B14F-4D97-AF65-F5344CB8AC3E}">
        <p14:creationId xmlns:p14="http://schemas.microsoft.com/office/powerpoint/2010/main" val="160842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32960551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16B8A1A8-3BC5-C066-2F54-77EA3FAD03E6}"/>
              </a:ext>
            </a:extLst>
          </p:cNvPr>
          <p:cNvSpPr/>
          <p:nvPr userDrawn="1"/>
        </p:nvSpPr>
        <p:spPr>
          <a:xfrm>
            <a:off x="0" y="0"/>
            <a:ext cx="5183188" cy="6858000"/>
          </a:xfrm>
          <a:prstGeom prst="rect">
            <a:avLst/>
          </a:prstGeom>
          <a:solidFill>
            <a:srgbClr val="4F744B"/>
          </a:solidFill>
          <a:ln>
            <a:solidFill>
              <a:srgbClr val="4F744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684D9470-3B5C-6A8B-C4A9-471C149FC690}"/>
              </a:ext>
            </a:extLst>
          </p:cNvPr>
          <p:cNvSpPr>
            <a:spLocks noGrp="1"/>
          </p:cNvSpPr>
          <p:nvPr>
            <p:ph type="title"/>
          </p:nvPr>
        </p:nvSpPr>
        <p:spPr>
          <a:xfrm>
            <a:off x="839788" y="457200"/>
            <a:ext cx="3715883" cy="1600200"/>
          </a:xfrm>
          <a:prstGeom prst="rect">
            <a:avLst/>
          </a:prstGeom>
        </p:spPr>
        <p:txBody>
          <a:bodyPr anchor="b"/>
          <a:lstStyle>
            <a:lvl1pPr>
              <a:defRPr sz="3200">
                <a:solidFill>
                  <a:schemeClr val="bg1"/>
                </a:solidFill>
              </a:defRPr>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2189647A-FF85-2C69-0007-832F6EBDE6F3}"/>
              </a:ext>
            </a:extLst>
          </p:cNvPr>
          <p:cNvSpPr>
            <a:spLocks noGrp="1"/>
          </p:cNvSpPr>
          <p:nvPr>
            <p:ph idx="1"/>
          </p:nvPr>
        </p:nvSpPr>
        <p:spPr>
          <a:xfrm>
            <a:off x="5845629" y="987425"/>
            <a:ext cx="5509758"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a:extLst>
              <a:ext uri="{FF2B5EF4-FFF2-40B4-BE49-F238E27FC236}">
                <a16:creationId xmlns:a16="http://schemas.microsoft.com/office/drawing/2014/main" id="{042E2D3E-4195-3BED-E925-1DBD0BC4127E}"/>
              </a:ext>
            </a:extLst>
          </p:cNvPr>
          <p:cNvSpPr>
            <a:spLocks noGrp="1"/>
          </p:cNvSpPr>
          <p:nvPr>
            <p:ph type="body" sz="half" idx="2"/>
          </p:nvPr>
        </p:nvSpPr>
        <p:spPr>
          <a:xfrm>
            <a:off x="839788" y="2057400"/>
            <a:ext cx="3715883" cy="3811588"/>
          </a:xfrm>
        </p:spPr>
        <p:txBody>
          <a:bodyPr/>
          <a:lstStyle>
            <a:lvl1pPr marL="0" indent="0">
              <a:buNone/>
              <a:defRPr sz="16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342462508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Content with Caption">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16B8A1A8-3BC5-C066-2F54-77EA3FAD03E6}"/>
              </a:ext>
            </a:extLst>
          </p:cNvPr>
          <p:cNvSpPr/>
          <p:nvPr userDrawn="1"/>
        </p:nvSpPr>
        <p:spPr>
          <a:xfrm>
            <a:off x="0" y="0"/>
            <a:ext cx="5183188" cy="6858000"/>
          </a:xfrm>
          <a:prstGeom prst="rect">
            <a:avLst/>
          </a:prstGeom>
          <a:solidFill>
            <a:srgbClr val="4F744B"/>
          </a:solidFill>
          <a:ln>
            <a:solidFill>
              <a:srgbClr val="4F744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684D9470-3B5C-6A8B-C4A9-471C149FC690}"/>
              </a:ext>
            </a:extLst>
          </p:cNvPr>
          <p:cNvSpPr>
            <a:spLocks noGrp="1"/>
          </p:cNvSpPr>
          <p:nvPr>
            <p:ph type="title"/>
          </p:nvPr>
        </p:nvSpPr>
        <p:spPr>
          <a:xfrm>
            <a:off x="839788" y="1"/>
            <a:ext cx="3715883" cy="6858000"/>
          </a:xfrm>
          <a:prstGeom prst="rect">
            <a:avLst/>
          </a:prstGeom>
        </p:spPr>
        <p:txBody>
          <a:bodyPr anchor="ctr"/>
          <a:lstStyle>
            <a:lvl1pPr>
              <a:defRPr sz="3200" b="1">
                <a:solidFill>
                  <a:schemeClr val="bg1"/>
                </a:solidFill>
              </a:defRPr>
            </a:lvl1pPr>
          </a:lstStyle>
          <a:p>
            <a:r>
              <a:rPr lang="en-US"/>
              <a:t>Click to edit Master title style</a:t>
            </a:r>
            <a:endParaRPr lang="en-US" dirty="0"/>
          </a:p>
        </p:txBody>
      </p:sp>
      <p:sp>
        <p:nvSpPr>
          <p:cNvPr id="8" name="Picture Placeholder 7">
            <a:extLst>
              <a:ext uri="{FF2B5EF4-FFF2-40B4-BE49-F238E27FC236}">
                <a16:creationId xmlns:a16="http://schemas.microsoft.com/office/drawing/2014/main" id="{D4F804AE-A5B6-274B-9828-478FAA106F56}"/>
              </a:ext>
            </a:extLst>
          </p:cNvPr>
          <p:cNvSpPr>
            <a:spLocks noGrp="1"/>
          </p:cNvSpPr>
          <p:nvPr>
            <p:ph type="pic" sz="quarter" idx="10"/>
          </p:nvPr>
        </p:nvSpPr>
        <p:spPr>
          <a:xfrm>
            <a:off x="5183188" y="0"/>
            <a:ext cx="7008812" cy="6858000"/>
          </a:xfrm>
        </p:spPr>
        <p:txBody>
          <a:bodyPr/>
          <a:lstStyle/>
          <a:p>
            <a:r>
              <a:rPr lang="en-US"/>
              <a:t>Click icon to add picture</a:t>
            </a:r>
          </a:p>
        </p:txBody>
      </p:sp>
    </p:spTree>
    <p:extLst>
      <p:ext uri="{BB962C8B-B14F-4D97-AF65-F5344CB8AC3E}">
        <p14:creationId xmlns:p14="http://schemas.microsoft.com/office/powerpoint/2010/main" val="19651585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07457AD-36D0-1944-986D-85CD321339E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8775A4C8-073E-5B08-2710-00BB0E4E63B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312333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5.png"/><Relationship Id="rId4" Type="http://schemas.openxmlformats.org/officeDocument/2006/relationships/image" Target="../media/image4.jpg"/></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3.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9.xml"/><Relationship Id="rId4" Type="http://schemas.openxmlformats.org/officeDocument/2006/relationships/image" Target="../media/image9.png"/></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8.xml"/><Relationship Id="rId4" Type="http://schemas.openxmlformats.org/officeDocument/2006/relationships/image" Target="../media/image11.pn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21.jpeg"/><Relationship Id="rId5" Type="http://schemas.openxmlformats.org/officeDocument/2006/relationships/image" Target="../media/image20.png"/><Relationship Id="rId4" Type="http://schemas.openxmlformats.org/officeDocument/2006/relationships/image" Target="../media/image19.jpeg"/></Relationships>
</file>

<file path=ppt/slides/_rels/slide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diagramLayout" Target="../diagrams/layout1.xml"/><Relationship Id="rId7" Type="http://schemas.openxmlformats.org/officeDocument/2006/relationships/image" Target="../media/image2.png"/><Relationship Id="rId2" Type="http://schemas.openxmlformats.org/officeDocument/2006/relationships/diagramData" Target="../diagrams/data1.xml"/><Relationship Id="rId1" Type="http://schemas.openxmlformats.org/officeDocument/2006/relationships/slideLayout" Target="../slideLayouts/slideLayout3.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32D54F4C-55A9-C7B8-6D55-8BAA0115971A}"/>
              </a:ext>
            </a:extLst>
          </p:cNvPr>
          <p:cNvPicPr>
            <a:picLocks noChangeAspect="1"/>
          </p:cNvPicPr>
          <p:nvPr/>
        </p:nvPicPr>
        <p:blipFill>
          <a:blip r:embed="rId3"/>
          <a:stretch>
            <a:fillRect/>
          </a:stretch>
        </p:blipFill>
        <p:spPr>
          <a:xfrm>
            <a:off x="0" y="-659567"/>
            <a:ext cx="12192000" cy="9138585"/>
          </a:xfrm>
          <a:prstGeom prst="rect">
            <a:avLst/>
          </a:prstGeom>
        </p:spPr>
      </p:pic>
      <p:pic>
        <p:nvPicPr>
          <p:cNvPr id="9" name="Picture 8">
            <a:extLst>
              <a:ext uri="{FF2B5EF4-FFF2-40B4-BE49-F238E27FC236}">
                <a16:creationId xmlns:a16="http://schemas.microsoft.com/office/drawing/2014/main" id="{FABDCC87-C916-A8DB-152F-98323DD5B4AB}"/>
              </a:ext>
            </a:extLst>
          </p:cNvPr>
          <p:cNvPicPr>
            <a:picLocks noChangeAspect="1"/>
          </p:cNvPicPr>
          <p:nvPr/>
        </p:nvPicPr>
        <p:blipFill>
          <a:blip r:embed="rId4"/>
          <a:stretch>
            <a:fillRect/>
          </a:stretch>
        </p:blipFill>
        <p:spPr>
          <a:xfrm>
            <a:off x="707524" y="776623"/>
            <a:ext cx="4379318" cy="1980865"/>
          </a:xfrm>
          <a:prstGeom prst="rect">
            <a:avLst/>
          </a:prstGeom>
        </p:spPr>
      </p:pic>
      <p:sp>
        <p:nvSpPr>
          <p:cNvPr id="2" name="Title 3">
            <a:extLst>
              <a:ext uri="{FF2B5EF4-FFF2-40B4-BE49-F238E27FC236}">
                <a16:creationId xmlns:a16="http://schemas.microsoft.com/office/drawing/2014/main" id="{B52484B9-8B5A-4916-02E1-465F630A03B2}"/>
              </a:ext>
            </a:extLst>
          </p:cNvPr>
          <p:cNvSpPr>
            <a:spLocks noGrp="1"/>
          </p:cNvSpPr>
          <p:nvPr>
            <p:ph type="ctrTitle"/>
          </p:nvPr>
        </p:nvSpPr>
        <p:spPr>
          <a:xfrm>
            <a:off x="5794366" y="1948721"/>
            <a:ext cx="5690110" cy="1480278"/>
          </a:xfrm>
        </p:spPr>
        <p:txBody>
          <a:bodyPr>
            <a:noAutofit/>
          </a:bodyPr>
          <a:lstStyle/>
          <a:p>
            <a:pPr>
              <a:spcBef>
                <a:spcPts val="1200"/>
              </a:spcBef>
            </a:pPr>
            <a:r>
              <a:rPr lang="en-US" sz="4000" dirty="0">
                <a:latin typeface="Calibri" panose="020F0502020204030204" pitchFamily="34" charset="0"/>
                <a:cs typeface="Calibri" panose="020F0502020204030204" pitchFamily="34" charset="0"/>
              </a:rPr>
              <a:t>Moving Policy Beyond the Current EPR system</a:t>
            </a:r>
            <a:endParaRPr lang="en-US" sz="4000" b="0" dirty="0"/>
          </a:p>
        </p:txBody>
      </p:sp>
      <p:pic>
        <p:nvPicPr>
          <p:cNvPr id="4" name="Picture 3">
            <a:extLst>
              <a:ext uri="{FF2B5EF4-FFF2-40B4-BE49-F238E27FC236}">
                <a16:creationId xmlns:a16="http://schemas.microsoft.com/office/drawing/2014/main" id="{2CC504D1-1A0E-015E-2739-806724C7062B}"/>
              </a:ext>
            </a:extLst>
          </p:cNvPr>
          <p:cNvPicPr>
            <a:picLocks noChangeAspect="1"/>
          </p:cNvPicPr>
          <p:nvPr/>
        </p:nvPicPr>
        <p:blipFill>
          <a:blip r:embed="rId5"/>
          <a:stretch>
            <a:fillRect/>
          </a:stretch>
        </p:blipFill>
        <p:spPr>
          <a:xfrm>
            <a:off x="541333" y="5008653"/>
            <a:ext cx="4711700" cy="1219200"/>
          </a:xfrm>
          <a:prstGeom prst="rect">
            <a:avLst/>
          </a:prstGeom>
        </p:spPr>
      </p:pic>
    </p:spTree>
    <p:extLst>
      <p:ext uri="{BB962C8B-B14F-4D97-AF65-F5344CB8AC3E}">
        <p14:creationId xmlns:p14="http://schemas.microsoft.com/office/powerpoint/2010/main" val="396792720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7BD5FE-F7DB-E0E3-66E3-3068A829DBCD}"/>
              </a:ext>
            </a:extLst>
          </p:cNvPr>
          <p:cNvSpPr>
            <a:spLocks noGrp="1"/>
          </p:cNvSpPr>
          <p:nvPr>
            <p:ph type="title"/>
          </p:nvPr>
        </p:nvSpPr>
        <p:spPr>
          <a:xfrm>
            <a:off x="733427" y="349279"/>
            <a:ext cx="3686174" cy="1322888"/>
          </a:xfrm>
        </p:spPr>
        <p:txBody>
          <a:bodyPr>
            <a:normAutofit/>
          </a:bodyPr>
          <a:lstStyle/>
          <a:p>
            <a:r>
              <a:rPr lang="en-US" dirty="0"/>
              <a:t>Zero Waste</a:t>
            </a:r>
          </a:p>
        </p:txBody>
      </p:sp>
      <p:sp>
        <p:nvSpPr>
          <p:cNvPr id="3" name="Content Placeholder 2">
            <a:extLst>
              <a:ext uri="{FF2B5EF4-FFF2-40B4-BE49-F238E27FC236}">
                <a16:creationId xmlns:a16="http://schemas.microsoft.com/office/drawing/2014/main" id="{5CBBDF3A-454B-F0BA-F1E0-CEE22012CB73}"/>
              </a:ext>
            </a:extLst>
          </p:cNvPr>
          <p:cNvSpPr>
            <a:spLocks noGrp="1"/>
          </p:cNvSpPr>
          <p:nvPr>
            <p:ph idx="1"/>
          </p:nvPr>
        </p:nvSpPr>
        <p:spPr>
          <a:xfrm>
            <a:off x="315861" y="2017714"/>
            <a:ext cx="3543298" cy="3973337"/>
          </a:xfrm>
        </p:spPr>
        <p:txBody>
          <a:bodyPr>
            <a:normAutofit/>
          </a:bodyPr>
          <a:lstStyle/>
          <a:p>
            <a:pPr marL="0" indent="0" fontAlgn="base">
              <a:buNone/>
            </a:pPr>
            <a:r>
              <a:rPr lang="en-CA" sz="2000" dirty="0"/>
              <a:t>The conservation of all resources by means of responsible production, consumption, reuse, and recovery of products, packaging, and materials without burning and with no discharges to land, water, or air that threaten the environment or human health.</a:t>
            </a:r>
          </a:p>
          <a:p>
            <a:pPr marL="0" indent="0" fontAlgn="base">
              <a:buNone/>
            </a:pPr>
            <a:r>
              <a:rPr lang="en-CA" sz="2000" i="1" dirty="0"/>
              <a:t>2018, Zero Waste International Alliance</a:t>
            </a:r>
            <a:endParaRPr lang="en-US" sz="2000" dirty="0"/>
          </a:p>
        </p:txBody>
      </p:sp>
      <p:pic>
        <p:nvPicPr>
          <p:cNvPr id="5" name="Picture 4">
            <a:extLst>
              <a:ext uri="{FF2B5EF4-FFF2-40B4-BE49-F238E27FC236}">
                <a16:creationId xmlns:a16="http://schemas.microsoft.com/office/drawing/2014/main" id="{EB4F8AE4-13D2-ACA7-7C3E-0EFF43C4A331}"/>
              </a:ext>
            </a:extLst>
          </p:cNvPr>
          <p:cNvPicPr>
            <a:picLocks noChangeAspect="1"/>
          </p:cNvPicPr>
          <p:nvPr/>
        </p:nvPicPr>
        <p:blipFill>
          <a:blip r:embed="rId3"/>
          <a:stretch>
            <a:fillRect/>
          </a:stretch>
        </p:blipFill>
        <p:spPr>
          <a:xfrm>
            <a:off x="3689704" y="2070275"/>
            <a:ext cx="5411414" cy="3323359"/>
          </a:xfrm>
          <a:prstGeom prst="rect">
            <a:avLst/>
          </a:prstGeom>
        </p:spPr>
      </p:pic>
      <p:pic>
        <p:nvPicPr>
          <p:cNvPr id="7" name="Picture 6">
            <a:extLst>
              <a:ext uri="{FF2B5EF4-FFF2-40B4-BE49-F238E27FC236}">
                <a16:creationId xmlns:a16="http://schemas.microsoft.com/office/drawing/2014/main" id="{FD61DB2A-F274-E4B1-4A6F-B986114BD449}"/>
              </a:ext>
            </a:extLst>
          </p:cNvPr>
          <p:cNvPicPr>
            <a:picLocks noChangeAspect="1"/>
          </p:cNvPicPr>
          <p:nvPr/>
        </p:nvPicPr>
        <p:blipFill>
          <a:blip r:embed="rId4"/>
          <a:stretch>
            <a:fillRect/>
          </a:stretch>
        </p:blipFill>
        <p:spPr>
          <a:xfrm>
            <a:off x="8601516" y="1010723"/>
            <a:ext cx="3274623" cy="4980328"/>
          </a:xfrm>
          <a:prstGeom prst="rect">
            <a:avLst/>
          </a:prstGeom>
        </p:spPr>
      </p:pic>
      <p:sp>
        <p:nvSpPr>
          <p:cNvPr id="4" name="TextBox 3">
            <a:extLst>
              <a:ext uri="{FF2B5EF4-FFF2-40B4-BE49-F238E27FC236}">
                <a16:creationId xmlns:a16="http://schemas.microsoft.com/office/drawing/2014/main" id="{5A7EB6D8-555C-7DAB-2F6B-8A1AF40D423C}"/>
              </a:ext>
            </a:extLst>
          </p:cNvPr>
          <p:cNvSpPr txBox="1"/>
          <p:nvPr/>
        </p:nvSpPr>
        <p:spPr>
          <a:xfrm>
            <a:off x="8457789" y="6268520"/>
            <a:ext cx="2158861" cy="369332"/>
          </a:xfrm>
          <a:prstGeom prst="rect">
            <a:avLst/>
          </a:prstGeom>
          <a:noFill/>
        </p:spPr>
        <p:txBody>
          <a:bodyPr wrap="none" rtlCol="0">
            <a:spAutoFit/>
          </a:bodyPr>
          <a:lstStyle/>
          <a:p>
            <a:r>
              <a:rPr lang="en-US" dirty="0" err="1"/>
              <a:t>www.zerowastebc.ca</a:t>
            </a:r>
            <a:endParaRPr lang="en-US" dirty="0"/>
          </a:p>
        </p:txBody>
      </p:sp>
    </p:spTree>
    <p:extLst>
      <p:ext uri="{BB962C8B-B14F-4D97-AF65-F5344CB8AC3E}">
        <p14:creationId xmlns:p14="http://schemas.microsoft.com/office/powerpoint/2010/main" val="153364746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4374CA-8F45-3242-A43B-E0C15B5B9F90}"/>
              </a:ext>
            </a:extLst>
          </p:cNvPr>
          <p:cNvSpPr>
            <a:spLocks noGrp="1"/>
          </p:cNvSpPr>
          <p:nvPr>
            <p:ph type="title"/>
          </p:nvPr>
        </p:nvSpPr>
        <p:spPr/>
        <p:txBody>
          <a:bodyPr/>
          <a:lstStyle/>
          <a:p>
            <a:r>
              <a:rPr lang="en-US" dirty="0"/>
              <a:t>State of Waste</a:t>
            </a:r>
          </a:p>
        </p:txBody>
      </p:sp>
      <p:sp>
        <p:nvSpPr>
          <p:cNvPr id="3" name="Content Placeholder 2">
            <a:extLst>
              <a:ext uri="{FF2B5EF4-FFF2-40B4-BE49-F238E27FC236}">
                <a16:creationId xmlns:a16="http://schemas.microsoft.com/office/drawing/2014/main" id="{9C671995-F826-8647-B8C2-A3B48D4B7F56}"/>
              </a:ext>
            </a:extLst>
          </p:cNvPr>
          <p:cNvSpPr>
            <a:spLocks noGrp="1"/>
          </p:cNvSpPr>
          <p:nvPr>
            <p:ph idx="1"/>
          </p:nvPr>
        </p:nvSpPr>
        <p:spPr>
          <a:xfrm>
            <a:off x="535630" y="2069468"/>
            <a:ext cx="3051592" cy="3450613"/>
          </a:xfrm>
        </p:spPr>
        <p:txBody>
          <a:bodyPr/>
          <a:lstStyle/>
          <a:p>
            <a:r>
              <a:rPr lang="en-US" dirty="0"/>
              <a:t>Data spotty</a:t>
            </a:r>
          </a:p>
          <a:p>
            <a:r>
              <a:rPr lang="en-US" dirty="0"/>
              <a:t>Diversion increased</a:t>
            </a:r>
          </a:p>
          <a:p>
            <a:r>
              <a:rPr lang="en-US" dirty="0"/>
              <a:t>23% increase per capita in generation</a:t>
            </a:r>
          </a:p>
        </p:txBody>
      </p:sp>
      <p:graphicFrame>
        <p:nvGraphicFramePr>
          <p:cNvPr id="4" name="Chart 3">
            <a:extLst>
              <a:ext uri="{FF2B5EF4-FFF2-40B4-BE49-F238E27FC236}">
                <a16:creationId xmlns:a16="http://schemas.microsoft.com/office/drawing/2014/main" id="{F0486173-8999-CB4A-8B08-D5024748E5D8}"/>
              </a:ext>
            </a:extLst>
          </p:cNvPr>
          <p:cNvGraphicFramePr/>
          <p:nvPr>
            <p:extLst>
              <p:ext uri="{D42A27DB-BD31-4B8C-83A1-F6EECF244321}">
                <p14:modId xmlns:p14="http://schemas.microsoft.com/office/powerpoint/2010/main" val="654641588"/>
              </p:ext>
            </p:extLst>
          </p:nvPr>
        </p:nvGraphicFramePr>
        <p:xfrm>
          <a:off x="3748088" y="1216370"/>
          <a:ext cx="7605712" cy="5418667"/>
        </p:xfrm>
        <a:graphic>
          <a:graphicData uri="http://schemas.openxmlformats.org/drawingml/2006/chart">
            <c:chart xmlns:c="http://schemas.openxmlformats.org/drawingml/2006/chart" xmlns:r="http://schemas.openxmlformats.org/officeDocument/2006/relationships" r:id="rId3"/>
          </a:graphicData>
        </a:graphic>
      </p:graphicFrame>
      <p:sp>
        <p:nvSpPr>
          <p:cNvPr id="5" name="TextBox 4">
            <a:extLst>
              <a:ext uri="{FF2B5EF4-FFF2-40B4-BE49-F238E27FC236}">
                <a16:creationId xmlns:a16="http://schemas.microsoft.com/office/drawing/2014/main" id="{D2CA0D4E-90B7-284D-AA30-ADB46058296E}"/>
              </a:ext>
            </a:extLst>
          </p:cNvPr>
          <p:cNvSpPr txBox="1"/>
          <p:nvPr/>
        </p:nvSpPr>
        <p:spPr>
          <a:xfrm>
            <a:off x="5714523" y="2069468"/>
            <a:ext cx="782587" cy="369332"/>
          </a:xfrm>
          <a:prstGeom prst="rect">
            <a:avLst/>
          </a:prstGeom>
          <a:noFill/>
        </p:spPr>
        <p:txBody>
          <a:bodyPr wrap="none" rtlCol="0">
            <a:spAutoFit/>
          </a:bodyPr>
          <a:lstStyle/>
          <a:p>
            <a:r>
              <a:rPr lang="en-US" dirty="0"/>
              <a:t>37% ↑</a:t>
            </a:r>
          </a:p>
        </p:txBody>
      </p:sp>
      <p:sp>
        <p:nvSpPr>
          <p:cNvPr id="6" name="TextBox 5">
            <a:extLst>
              <a:ext uri="{FF2B5EF4-FFF2-40B4-BE49-F238E27FC236}">
                <a16:creationId xmlns:a16="http://schemas.microsoft.com/office/drawing/2014/main" id="{DA480F8D-E3DB-A94D-9756-661F2A6C5694}"/>
              </a:ext>
            </a:extLst>
          </p:cNvPr>
          <p:cNvSpPr txBox="1"/>
          <p:nvPr/>
        </p:nvSpPr>
        <p:spPr>
          <a:xfrm>
            <a:off x="7246213" y="4232104"/>
            <a:ext cx="609462" cy="369332"/>
          </a:xfrm>
          <a:prstGeom prst="rect">
            <a:avLst/>
          </a:prstGeom>
          <a:noFill/>
        </p:spPr>
        <p:txBody>
          <a:bodyPr wrap="none" rtlCol="0">
            <a:spAutoFit/>
          </a:bodyPr>
          <a:lstStyle/>
          <a:p>
            <a:r>
              <a:rPr lang="en-US" dirty="0"/>
              <a:t>44%</a:t>
            </a:r>
          </a:p>
        </p:txBody>
      </p:sp>
      <p:sp>
        <p:nvSpPr>
          <p:cNvPr id="7" name="TextBox 6">
            <a:extLst>
              <a:ext uri="{FF2B5EF4-FFF2-40B4-BE49-F238E27FC236}">
                <a16:creationId xmlns:a16="http://schemas.microsoft.com/office/drawing/2014/main" id="{6B7FC373-114A-8A46-8CA8-032ED2254409}"/>
              </a:ext>
            </a:extLst>
          </p:cNvPr>
          <p:cNvSpPr txBox="1"/>
          <p:nvPr/>
        </p:nvSpPr>
        <p:spPr>
          <a:xfrm>
            <a:off x="7993537" y="3244334"/>
            <a:ext cx="609462" cy="369332"/>
          </a:xfrm>
          <a:prstGeom prst="rect">
            <a:avLst/>
          </a:prstGeom>
          <a:noFill/>
        </p:spPr>
        <p:txBody>
          <a:bodyPr wrap="none" rtlCol="0">
            <a:spAutoFit/>
          </a:bodyPr>
          <a:lstStyle/>
          <a:p>
            <a:r>
              <a:rPr lang="en-US" dirty="0"/>
              <a:t>59%</a:t>
            </a:r>
          </a:p>
        </p:txBody>
      </p:sp>
    </p:spTree>
    <p:extLst>
      <p:ext uri="{BB962C8B-B14F-4D97-AF65-F5344CB8AC3E}">
        <p14:creationId xmlns:p14="http://schemas.microsoft.com/office/powerpoint/2010/main" val="252296915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19AAD9-841B-E2B0-A24A-3B3C2E1A46D8}"/>
              </a:ext>
            </a:extLst>
          </p:cNvPr>
          <p:cNvSpPr>
            <a:spLocks noGrp="1"/>
          </p:cNvSpPr>
          <p:nvPr>
            <p:ph type="title"/>
          </p:nvPr>
        </p:nvSpPr>
        <p:spPr>
          <a:xfrm>
            <a:off x="0" y="0"/>
            <a:ext cx="3715883" cy="4419600"/>
          </a:xfrm>
        </p:spPr>
        <p:txBody>
          <a:bodyPr>
            <a:normAutofit/>
          </a:bodyPr>
          <a:lstStyle/>
          <a:p>
            <a:r>
              <a:rPr lang="en-US" dirty="0"/>
              <a:t>What is in that waste and where does it come from</a:t>
            </a:r>
          </a:p>
        </p:txBody>
      </p:sp>
      <p:sp>
        <p:nvSpPr>
          <p:cNvPr id="9" name="Rectangle 8">
            <a:extLst>
              <a:ext uri="{FF2B5EF4-FFF2-40B4-BE49-F238E27FC236}">
                <a16:creationId xmlns:a16="http://schemas.microsoft.com/office/drawing/2014/main" id="{90C33CC6-A007-7F23-8578-B39CC14BCAC9}"/>
              </a:ext>
            </a:extLst>
          </p:cNvPr>
          <p:cNvSpPr/>
          <p:nvPr/>
        </p:nvSpPr>
        <p:spPr>
          <a:xfrm>
            <a:off x="3556000" y="0"/>
            <a:ext cx="1627188" cy="685800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a:extLst>
              <a:ext uri="{FF2B5EF4-FFF2-40B4-BE49-F238E27FC236}">
                <a16:creationId xmlns:a16="http://schemas.microsoft.com/office/drawing/2014/main" id="{29B06E63-92AA-76F8-4A2B-9939DF6CB6B2}"/>
              </a:ext>
            </a:extLst>
          </p:cNvPr>
          <p:cNvPicPr>
            <a:picLocks noChangeAspect="1"/>
          </p:cNvPicPr>
          <p:nvPr/>
        </p:nvPicPr>
        <p:blipFill>
          <a:blip r:embed="rId3"/>
          <a:stretch>
            <a:fillRect/>
          </a:stretch>
        </p:blipFill>
        <p:spPr>
          <a:xfrm>
            <a:off x="3534365" y="0"/>
            <a:ext cx="8781349" cy="6858000"/>
          </a:xfrm>
          <a:prstGeom prst="rect">
            <a:avLst/>
          </a:prstGeom>
        </p:spPr>
      </p:pic>
      <p:sp>
        <p:nvSpPr>
          <p:cNvPr id="6" name="TextBox 5">
            <a:extLst>
              <a:ext uri="{FF2B5EF4-FFF2-40B4-BE49-F238E27FC236}">
                <a16:creationId xmlns:a16="http://schemas.microsoft.com/office/drawing/2014/main" id="{6F920D11-3883-28BC-D06D-EEDCF63D0EAB}"/>
              </a:ext>
            </a:extLst>
          </p:cNvPr>
          <p:cNvSpPr txBox="1"/>
          <p:nvPr/>
        </p:nvSpPr>
        <p:spPr>
          <a:xfrm>
            <a:off x="3715883" y="6129864"/>
            <a:ext cx="2380117" cy="584775"/>
          </a:xfrm>
          <a:prstGeom prst="rect">
            <a:avLst/>
          </a:prstGeom>
          <a:noFill/>
        </p:spPr>
        <p:txBody>
          <a:bodyPr wrap="square" rtlCol="0">
            <a:spAutoFit/>
          </a:bodyPr>
          <a:lstStyle/>
          <a:p>
            <a:r>
              <a:rPr lang="en-US" sz="1600" dirty="0"/>
              <a:t>Source: Metro Vancouver waste composition 2024</a:t>
            </a:r>
          </a:p>
        </p:txBody>
      </p:sp>
      <p:pic>
        <p:nvPicPr>
          <p:cNvPr id="17" name="Picture 16">
            <a:extLst>
              <a:ext uri="{FF2B5EF4-FFF2-40B4-BE49-F238E27FC236}">
                <a16:creationId xmlns:a16="http://schemas.microsoft.com/office/drawing/2014/main" id="{3821441D-ECA3-F3B0-2CA9-FC00D14E51E0}"/>
              </a:ext>
            </a:extLst>
          </p:cNvPr>
          <p:cNvPicPr>
            <a:picLocks noChangeAspect="1"/>
          </p:cNvPicPr>
          <p:nvPr/>
        </p:nvPicPr>
        <p:blipFill>
          <a:blip r:embed="rId4"/>
          <a:stretch>
            <a:fillRect/>
          </a:stretch>
        </p:blipFill>
        <p:spPr>
          <a:xfrm>
            <a:off x="636883" y="3945466"/>
            <a:ext cx="2260600" cy="2321983"/>
          </a:xfrm>
          <a:prstGeom prst="rect">
            <a:avLst/>
          </a:prstGeom>
        </p:spPr>
      </p:pic>
    </p:spTree>
    <p:extLst>
      <p:ext uri="{BB962C8B-B14F-4D97-AF65-F5344CB8AC3E}">
        <p14:creationId xmlns:p14="http://schemas.microsoft.com/office/powerpoint/2010/main" val="391656674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D4D392-4F41-9E25-E9EA-3FDAD40FDB64}"/>
              </a:ext>
            </a:extLst>
          </p:cNvPr>
          <p:cNvSpPr>
            <a:spLocks noGrp="1"/>
          </p:cNvSpPr>
          <p:nvPr>
            <p:ph type="title"/>
          </p:nvPr>
        </p:nvSpPr>
        <p:spPr/>
        <p:txBody>
          <a:bodyPr/>
          <a:lstStyle/>
          <a:p>
            <a:r>
              <a:rPr lang="en-US" dirty="0"/>
              <a:t>What do we use plastic for</a:t>
            </a:r>
          </a:p>
        </p:txBody>
      </p:sp>
      <p:pic>
        <p:nvPicPr>
          <p:cNvPr id="5" name="Content Placeholder 4">
            <a:extLst>
              <a:ext uri="{FF2B5EF4-FFF2-40B4-BE49-F238E27FC236}">
                <a16:creationId xmlns:a16="http://schemas.microsoft.com/office/drawing/2014/main" id="{17D332FA-1B7A-DF97-F7E8-F4B08514C411}"/>
              </a:ext>
            </a:extLst>
          </p:cNvPr>
          <p:cNvPicPr>
            <a:picLocks noGrp="1" noChangeAspect="1"/>
          </p:cNvPicPr>
          <p:nvPr>
            <p:ph type="pic" sz="quarter" idx="10"/>
          </p:nvPr>
        </p:nvPicPr>
        <p:blipFill>
          <a:blip r:embed="rId3"/>
          <a:srcRect l="1906" r="1906"/>
          <a:stretch/>
        </p:blipFill>
        <p:spPr>
          <a:xfrm>
            <a:off x="5027437" y="-76200"/>
            <a:ext cx="7164563" cy="7010400"/>
          </a:xfrm>
        </p:spPr>
      </p:pic>
    </p:spTree>
    <p:extLst>
      <p:ext uri="{BB962C8B-B14F-4D97-AF65-F5344CB8AC3E}">
        <p14:creationId xmlns:p14="http://schemas.microsoft.com/office/powerpoint/2010/main" val="295827148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182969-BA10-C10C-ABFD-36441AC153FA}"/>
              </a:ext>
            </a:extLst>
          </p:cNvPr>
          <p:cNvSpPr>
            <a:spLocks noGrp="1"/>
          </p:cNvSpPr>
          <p:nvPr>
            <p:ph type="title"/>
          </p:nvPr>
        </p:nvSpPr>
        <p:spPr/>
        <p:txBody>
          <a:bodyPr/>
          <a:lstStyle/>
          <a:p>
            <a:endParaRPr lang="en-US" dirty="0"/>
          </a:p>
        </p:txBody>
      </p:sp>
      <p:sp>
        <p:nvSpPr>
          <p:cNvPr id="4" name="Text Placeholder 3">
            <a:extLst>
              <a:ext uri="{FF2B5EF4-FFF2-40B4-BE49-F238E27FC236}">
                <a16:creationId xmlns:a16="http://schemas.microsoft.com/office/drawing/2014/main" id="{768A67A1-66CE-7C38-0D18-511B5ADC86F9}"/>
              </a:ext>
            </a:extLst>
          </p:cNvPr>
          <p:cNvSpPr>
            <a:spLocks noGrp="1"/>
          </p:cNvSpPr>
          <p:nvPr>
            <p:ph type="body" sz="half" idx="2"/>
          </p:nvPr>
        </p:nvSpPr>
        <p:spPr/>
        <p:txBody>
          <a:bodyPr/>
          <a:lstStyle/>
          <a:p>
            <a:endParaRPr lang="en-US" dirty="0"/>
          </a:p>
        </p:txBody>
      </p:sp>
      <p:pic>
        <p:nvPicPr>
          <p:cNvPr id="5" name="image1.png">
            <a:extLst>
              <a:ext uri="{FF2B5EF4-FFF2-40B4-BE49-F238E27FC236}">
                <a16:creationId xmlns:a16="http://schemas.microsoft.com/office/drawing/2014/main" id="{4E1CA97B-1B0C-247E-9EC0-937D436C9133}"/>
              </a:ext>
            </a:extLst>
          </p:cNvPr>
          <p:cNvPicPr/>
          <p:nvPr/>
        </p:nvPicPr>
        <p:blipFill>
          <a:blip r:embed="rId3"/>
          <a:srcRect/>
          <a:stretch>
            <a:fillRect/>
          </a:stretch>
        </p:blipFill>
        <p:spPr>
          <a:xfrm>
            <a:off x="60960" y="6280879"/>
            <a:ext cx="1123263" cy="577120"/>
          </a:xfrm>
          <a:prstGeom prst="rect">
            <a:avLst/>
          </a:prstGeom>
          <a:ln/>
        </p:spPr>
      </p:pic>
      <p:pic>
        <p:nvPicPr>
          <p:cNvPr id="6" name="Picture 5">
            <a:extLst>
              <a:ext uri="{FF2B5EF4-FFF2-40B4-BE49-F238E27FC236}">
                <a16:creationId xmlns:a16="http://schemas.microsoft.com/office/drawing/2014/main" id="{F9C7BCCB-D1B7-8F3C-5C31-257314073979}"/>
              </a:ext>
            </a:extLst>
          </p:cNvPr>
          <p:cNvPicPr>
            <a:picLocks noChangeAspect="1"/>
          </p:cNvPicPr>
          <p:nvPr/>
        </p:nvPicPr>
        <p:blipFill>
          <a:blip r:embed="rId4"/>
          <a:stretch>
            <a:fillRect/>
          </a:stretch>
        </p:blipFill>
        <p:spPr>
          <a:xfrm>
            <a:off x="5970693" y="110983"/>
            <a:ext cx="5137574" cy="6636034"/>
          </a:xfrm>
          <a:prstGeom prst="rect">
            <a:avLst/>
          </a:prstGeom>
        </p:spPr>
      </p:pic>
    </p:spTree>
    <p:extLst>
      <p:ext uri="{BB962C8B-B14F-4D97-AF65-F5344CB8AC3E}">
        <p14:creationId xmlns:p14="http://schemas.microsoft.com/office/powerpoint/2010/main" val="19008855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6AE1D9-A780-E84A-B1F5-5476C0CF788D}"/>
              </a:ext>
            </a:extLst>
          </p:cNvPr>
          <p:cNvSpPr>
            <a:spLocks noGrp="1"/>
          </p:cNvSpPr>
          <p:nvPr>
            <p:ph type="title"/>
          </p:nvPr>
        </p:nvSpPr>
        <p:spPr/>
        <p:txBody>
          <a:bodyPr/>
          <a:lstStyle/>
          <a:p>
            <a:r>
              <a:rPr lang="en-US" dirty="0"/>
              <a:t>Extended Producer Responsibility (EPR)</a:t>
            </a:r>
          </a:p>
        </p:txBody>
      </p:sp>
      <p:sp>
        <p:nvSpPr>
          <p:cNvPr id="3" name="Content Placeholder 2">
            <a:extLst>
              <a:ext uri="{FF2B5EF4-FFF2-40B4-BE49-F238E27FC236}">
                <a16:creationId xmlns:a16="http://schemas.microsoft.com/office/drawing/2014/main" id="{644ABD63-3729-E04A-A816-C6C85FCD67B2}"/>
              </a:ext>
            </a:extLst>
          </p:cNvPr>
          <p:cNvSpPr>
            <a:spLocks noGrp="1"/>
          </p:cNvSpPr>
          <p:nvPr>
            <p:ph idx="1"/>
          </p:nvPr>
        </p:nvSpPr>
        <p:spPr/>
        <p:txBody>
          <a:bodyPr>
            <a:normAutofit fontScale="92500"/>
          </a:bodyPr>
          <a:lstStyle/>
          <a:p>
            <a:r>
              <a:rPr lang="en-US" i="1" dirty="0"/>
              <a:t>BC Recycling Regulation </a:t>
            </a:r>
            <a:r>
              <a:rPr lang="en-US" dirty="0"/>
              <a:t>covers hazardous materials, electronic/electrical, beverage containers (deposit), tires, and residential packaging and paper</a:t>
            </a:r>
          </a:p>
          <a:p>
            <a:r>
              <a:rPr lang="en-US" strike="sngStrike" dirty="0"/>
              <a:t>Mattresses, EV batteries</a:t>
            </a:r>
            <a:r>
              <a:rPr lang="en-US" dirty="0"/>
              <a:t> and more hazardous materials to come</a:t>
            </a:r>
          </a:p>
          <a:p>
            <a:r>
              <a:rPr lang="en-US" dirty="0"/>
              <a:t>Missing ICI packaging and paper, C&amp;D, textiles and others</a:t>
            </a:r>
          </a:p>
          <a:p>
            <a:r>
              <a:rPr lang="en-US" dirty="0"/>
              <a:t>Meant to follow pollution prevention hierarchy but focus has been recycling and collection</a:t>
            </a:r>
          </a:p>
          <a:p>
            <a:r>
              <a:rPr lang="en-US" dirty="0"/>
              <a:t>Gaps in services –especially smaller communities</a:t>
            </a:r>
          </a:p>
          <a:p>
            <a:r>
              <a:rPr lang="en-US" dirty="0"/>
              <a:t>Doing the minimum?</a:t>
            </a:r>
          </a:p>
          <a:p>
            <a:endParaRPr lang="en-US" dirty="0"/>
          </a:p>
          <a:p>
            <a:r>
              <a:rPr lang="en-US" b="1" dirty="0"/>
              <a:t>Need to raise the bar</a:t>
            </a:r>
          </a:p>
        </p:txBody>
      </p:sp>
    </p:spTree>
    <p:extLst>
      <p:ext uri="{BB962C8B-B14F-4D97-AF65-F5344CB8AC3E}">
        <p14:creationId xmlns:p14="http://schemas.microsoft.com/office/powerpoint/2010/main" val="409156339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08B80B-FA83-0A4E-970B-052C624367B4}"/>
              </a:ext>
            </a:extLst>
          </p:cNvPr>
          <p:cNvSpPr>
            <a:spLocks noGrp="1"/>
          </p:cNvSpPr>
          <p:nvPr>
            <p:ph type="title"/>
          </p:nvPr>
        </p:nvSpPr>
        <p:spPr/>
        <p:txBody>
          <a:bodyPr/>
          <a:lstStyle/>
          <a:p>
            <a:r>
              <a:rPr lang="en-US" dirty="0"/>
              <a:t>Beyond Recycling -recommendations</a:t>
            </a:r>
          </a:p>
        </p:txBody>
      </p:sp>
      <p:sp>
        <p:nvSpPr>
          <p:cNvPr id="3" name="Content Placeholder 2">
            <a:extLst>
              <a:ext uri="{FF2B5EF4-FFF2-40B4-BE49-F238E27FC236}">
                <a16:creationId xmlns:a16="http://schemas.microsoft.com/office/drawing/2014/main" id="{0D8C7C91-0D4B-284F-9920-F87EBA464A09}"/>
              </a:ext>
            </a:extLst>
          </p:cNvPr>
          <p:cNvSpPr>
            <a:spLocks noGrp="1"/>
          </p:cNvSpPr>
          <p:nvPr>
            <p:ph idx="1"/>
          </p:nvPr>
        </p:nvSpPr>
        <p:spPr>
          <a:xfrm>
            <a:off x="704962" y="1853754"/>
            <a:ext cx="4661567" cy="3450613"/>
          </a:xfrm>
        </p:spPr>
        <p:txBody>
          <a:bodyPr/>
          <a:lstStyle/>
          <a:p>
            <a:endParaRPr lang="en-US" dirty="0"/>
          </a:p>
          <a:p>
            <a:r>
              <a:rPr lang="en-US" dirty="0"/>
              <a:t>Innovation agenda for sharing, reuse, refill and repair</a:t>
            </a:r>
          </a:p>
          <a:p>
            <a:r>
              <a:rPr lang="en-US" dirty="0"/>
              <a:t>Extended warranties</a:t>
            </a:r>
          </a:p>
          <a:p>
            <a:r>
              <a:rPr lang="en-US" dirty="0"/>
              <a:t>Right to Repair</a:t>
            </a:r>
          </a:p>
        </p:txBody>
      </p:sp>
      <p:pic>
        <p:nvPicPr>
          <p:cNvPr id="5" name="Picture 4">
            <a:extLst>
              <a:ext uri="{FF2B5EF4-FFF2-40B4-BE49-F238E27FC236}">
                <a16:creationId xmlns:a16="http://schemas.microsoft.com/office/drawing/2014/main" id="{9C89FB38-DBF8-6F4A-BC2C-8D29AA46F4F2}"/>
              </a:ext>
            </a:extLst>
          </p:cNvPr>
          <p:cNvPicPr>
            <a:picLocks noChangeAspect="1"/>
          </p:cNvPicPr>
          <p:nvPr/>
        </p:nvPicPr>
        <p:blipFill>
          <a:blip r:embed="rId3"/>
          <a:stretch>
            <a:fillRect/>
          </a:stretch>
        </p:blipFill>
        <p:spPr>
          <a:xfrm>
            <a:off x="5366529" y="1515088"/>
            <a:ext cx="5859528" cy="4394646"/>
          </a:xfrm>
          <a:prstGeom prst="rect">
            <a:avLst/>
          </a:prstGeom>
        </p:spPr>
      </p:pic>
    </p:spTree>
    <p:extLst>
      <p:ext uri="{BB962C8B-B14F-4D97-AF65-F5344CB8AC3E}">
        <p14:creationId xmlns:p14="http://schemas.microsoft.com/office/powerpoint/2010/main" val="162321760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691A04-A35D-EE43-924A-D733F00B061B}"/>
              </a:ext>
            </a:extLst>
          </p:cNvPr>
          <p:cNvSpPr>
            <a:spLocks noGrp="1"/>
          </p:cNvSpPr>
          <p:nvPr>
            <p:ph type="title"/>
          </p:nvPr>
        </p:nvSpPr>
        <p:spPr/>
        <p:txBody>
          <a:bodyPr/>
          <a:lstStyle/>
          <a:p>
            <a:r>
              <a:rPr lang="en-US" dirty="0"/>
              <a:t>Plastics –addressing a growing problem</a:t>
            </a:r>
          </a:p>
        </p:txBody>
      </p:sp>
      <p:sp>
        <p:nvSpPr>
          <p:cNvPr id="3" name="Content Placeholder 2">
            <a:extLst>
              <a:ext uri="{FF2B5EF4-FFF2-40B4-BE49-F238E27FC236}">
                <a16:creationId xmlns:a16="http://schemas.microsoft.com/office/drawing/2014/main" id="{664463C5-B6F9-1949-B379-09E02EDD8D54}"/>
              </a:ext>
            </a:extLst>
          </p:cNvPr>
          <p:cNvSpPr>
            <a:spLocks noGrp="1"/>
          </p:cNvSpPr>
          <p:nvPr>
            <p:ph idx="1"/>
          </p:nvPr>
        </p:nvSpPr>
        <p:spPr>
          <a:xfrm>
            <a:off x="838200" y="1703693"/>
            <a:ext cx="7501728" cy="3450613"/>
          </a:xfrm>
        </p:spPr>
        <p:txBody>
          <a:bodyPr/>
          <a:lstStyle/>
          <a:p>
            <a:r>
              <a:rPr lang="en-US" dirty="0"/>
              <a:t>Ban single use plastics</a:t>
            </a:r>
          </a:p>
          <a:p>
            <a:r>
              <a:rPr lang="en-US" dirty="0"/>
              <a:t>Cap and tax virgin plastics</a:t>
            </a:r>
          </a:p>
          <a:p>
            <a:r>
              <a:rPr lang="en-US" dirty="0"/>
              <a:t>Streamline types</a:t>
            </a:r>
          </a:p>
          <a:p>
            <a:r>
              <a:rPr lang="en-US" dirty="0"/>
              <a:t>Stimulate small and medium sized businesses to reuse, recycle or replace</a:t>
            </a:r>
          </a:p>
        </p:txBody>
      </p:sp>
      <p:pic>
        <p:nvPicPr>
          <p:cNvPr id="5" name="Picture 4">
            <a:extLst>
              <a:ext uri="{FF2B5EF4-FFF2-40B4-BE49-F238E27FC236}">
                <a16:creationId xmlns:a16="http://schemas.microsoft.com/office/drawing/2014/main" id="{7E87FF16-9960-E14D-9B9E-216264A3FADB}"/>
              </a:ext>
            </a:extLst>
          </p:cNvPr>
          <p:cNvPicPr>
            <a:picLocks noChangeAspect="1"/>
          </p:cNvPicPr>
          <p:nvPr/>
        </p:nvPicPr>
        <p:blipFill>
          <a:blip r:embed="rId2"/>
          <a:stretch>
            <a:fillRect/>
          </a:stretch>
        </p:blipFill>
        <p:spPr>
          <a:xfrm>
            <a:off x="9310359" y="1257300"/>
            <a:ext cx="2363993" cy="3151990"/>
          </a:xfrm>
          <a:prstGeom prst="rect">
            <a:avLst/>
          </a:prstGeom>
        </p:spPr>
      </p:pic>
      <p:pic>
        <p:nvPicPr>
          <p:cNvPr id="7" name="Picture 6">
            <a:extLst>
              <a:ext uri="{FF2B5EF4-FFF2-40B4-BE49-F238E27FC236}">
                <a16:creationId xmlns:a16="http://schemas.microsoft.com/office/drawing/2014/main" id="{9E043523-D6AE-B14B-9AD0-C79F61846BE4}"/>
              </a:ext>
            </a:extLst>
          </p:cNvPr>
          <p:cNvPicPr>
            <a:picLocks noChangeAspect="1"/>
          </p:cNvPicPr>
          <p:nvPr/>
        </p:nvPicPr>
        <p:blipFill rotWithShape="1">
          <a:blip r:embed="rId3"/>
          <a:srcRect l="15289" t="4546" r="103" b="10331"/>
          <a:stretch/>
        </p:blipFill>
        <p:spPr>
          <a:xfrm>
            <a:off x="5716546" y="3945557"/>
            <a:ext cx="3593813" cy="2711815"/>
          </a:xfrm>
          <a:prstGeom prst="rect">
            <a:avLst/>
          </a:prstGeom>
        </p:spPr>
      </p:pic>
    </p:spTree>
    <p:extLst>
      <p:ext uri="{BB962C8B-B14F-4D97-AF65-F5344CB8AC3E}">
        <p14:creationId xmlns:p14="http://schemas.microsoft.com/office/powerpoint/2010/main" val="153994993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76242A-858C-1C48-8021-482E01F6149D}"/>
              </a:ext>
            </a:extLst>
          </p:cNvPr>
          <p:cNvSpPr>
            <a:spLocks noGrp="1"/>
          </p:cNvSpPr>
          <p:nvPr>
            <p:ph type="title"/>
          </p:nvPr>
        </p:nvSpPr>
        <p:spPr/>
        <p:txBody>
          <a:bodyPr/>
          <a:lstStyle/>
          <a:p>
            <a:r>
              <a:rPr lang="en-US" dirty="0"/>
              <a:t>Organics</a:t>
            </a:r>
          </a:p>
        </p:txBody>
      </p:sp>
      <p:sp>
        <p:nvSpPr>
          <p:cNvPr id="3" name="Content Placeholder 2">
            <a:extLst>
              <a:ext uri="{FF2B5EF4-FFF2-40B4-BE49-F238E27FC236}">
                <a16:creationId xmlns:a16="http://schemas.microsoft.com/office/drawing/2014/main" id="{C4AE3A58-D7D1-F144-9FC4-178B436E9F8A}"/>
              </a:ext>
            </a:extLst>
          </p:cNvPr>
          <p:cNvSpPr>
            <a:spLocks noGrp="1"/>
          </p:cNvSpPr>
          <p:nvPr>
            <p:ph idx="1"/>
          </p:nvPr>
        </p:nvSpPr>
        <p:spPr>
          <a:xfrm>
            <a:off x="838199" y="1436914"/>
            <a:ext cx="6729919" cy="4740049"/>
          </a:xfrm>
        </p:spPr>
        <p:txBody>
          <a:bodyPr>
            <a:normAutofit fontScale="92500"/>
          </a:bodyPr>
          <a:lstStyle/>
          <a:p>
            <a:r>
              <a:rPr lang="en-US" dirty="0"/>
              <a:t>Increased collection </a:t>
            </a:r>
          </a:p>
          <a:p>
            <a:r>
              <a:rPr lang="en-US" dirty="0"/>
              <a:t>BC target of disposal restrictions covering 75% population met</a:t>
            </a:r>
          </a:p>
          <a:p>
            <a:r>
              <a:rPr lang="en-US" dirty="0"/>
              <a:t>33% ↓ in garbage when weekly green bin and every other week garbage collection established in Metro Vancouver jurisdictions</a:t>
            </a:r>
          </a:p>
          <a:p>
            <a:r>
              <a:rPr lang="en-US" dirty="0"/>
              <a:t>Government infrastructure funds</a:t>
            </a:r>
          </a:p>
          <a:p>
            <a:endParaRPr lang="en-US" dirty="0"/>
          </a:p>
          <a:p>
            <a:r>
              <a:rPr lang="en-US" dirty="0"/>
              <a:t>Need food waste and organics capture targets, education, enforcement, infrastructure, end markets</a:t>
            </a:r>
          </a:p>
        </p:txBody>
      </p:sp>
      <p:pic>
        <p:nvPicPr>
          <p:cNvPr id="4" name="Picture 3">
            <a:extLst>
              <a:ext uri="{FF2B5EF4-FFF2-40B4-BE49-F238E27FC236}">
                <a16:creationId xmlns:a16="http://schemas.microsoft.com/office/drawing/2014/main" id="{40B64E5D-984B-3601-D679-99F4B5695F8E}"/>
              </a:ext>
            </a:extLst>
          </p:cNvPr>
          <p:cNvPicPr>
            <a:picLocks noChangeAspect="1"/>
          </p:cNvPicPr>
          <p:nvPr/>
        </p:nvPicPr>
        <p:blipFill rotWithShape="1">
          <a:blip r:embed="rId2"/>
          <a:srcRect l="20284" t="1509" r="1509" b="1"/>
          <a:stretch/>
        </p:blipFill>
        <p:spPr>
          <a:xfrm>
            <a:off x="7789771" y="1432202"/>
            <a:ext cx="4228212" cy="3993595"/>
          </a:xfrm>
          <a:prstGeom prst="rect">
            <a:avLst/>
          </a:prstGeom>
        </p:spPr>
      </p:pic>
    </p:spTree>
    <p:extLst>
      <p:ext uri="{BB962C8B-B14F-4D97-AF65-F5344CB8AC3E}">
        <p14:creationId xmlns:p14="http://schemas.microsoft.com/office/powerpoint/2010/main" val="247818110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4653C6-7C55-5045-89AF-E30E13F832AE}"/>
              </a:ext>
            </a:extLst>
          </p:cNvPr>
          <p:cNvSpPr>
            <a:spLocks noGrp="1"/>
          </p:cNvSpPr>
          <p:nvPr>
            <p:ph type="title"/>
          </p:nvPr>
        </p:nvSpPr>
        <p:spPr/>
        <p:txBody>
          <a:bodyPr/>
          <a:lstStyle/>
          <a:p>
            <a:r>
              <a:rPr lang="en-US" dirty="0"/>
              <a:t>Construction &amp; </a:t>
            </a:r>
            <a:r>
              <a:rPr lang="en-US" strike="sngStrike" dirty="0"/>
              <a:t>Demolition</a:t>
            </a:r>
            <a:r>
              <a:rPr lang="en-US" dirty="0"/>
              <a:t> Deconstruction</a:t>
            </a:r>
          </a:p>
        </p:txBody>
      </p:sp>
      <p:sp>
        <p:nvSpPr>
          <p:cNvPr id="3" name="Content Placeholder 2">
            <a:extLst>
              <a:ext uri="{FF2B5EF4-FFF2-40B4-BE49-F238E27FC236}">
                <a16:creationId xmlns:a16="http://schemas.microsoft.com/office/drawing/2014/main" id="{2BE77649-541A-2347-88E3-0B1D2402E52D}"/>
              </a:ext>
            </a:extLst>
          </p:cNvPr>
          <p:cNvSpPr>
            <a:spLocks noGrp="1"/>
          </p:cNvSpPr>
          <p:nvPr>
            <p:ph idx="1"/>
          </p:nvPr>
        </p:nvSpPr>
        <p:spPr>
          <a:xfrm>
            <a:off x="6685725" y="1693997"/>
            <a:ext cx="5199684" cy="4129707"/>
          </a:xfrm>
        </p:spPr>
        <p:txBody>
          <a:bodyPr/>
          <a:lstStyle/>
          <a:p>
            <a:r>
              <a:rPr lang="en-US" dirty="0"/>
              <a:t>Set provincial targets</a:t>
            </a:r>
          </a:p>
          <a:p>
            <a:r>
              <a:rPr lang="en-US" dirty="0"/>
              <a:t>Mandate overview, monitoring, reporting of all facilities</a:t>
            </a:r>
          </a:p>
          <a:p>
            <a:r>
              <a:rPr lang="en-US" dirty="0"/>
              <a:t>Develop comprehensive policy and regulatory framework</a:t>
            </a:r>
          </a:p>
          <a:p>
            <a:r>
              <a:rPr lang="en-US" dirty="0"/>
              <a:t>Use public procurement</a:t>
            </a:r>
          </a:p>
          <a:p>
            <a:r>
              <a:rPr lang="en-US" dirty="0"/>
              <a:t>Infrastructure for hubs and processing</a:t>
            </a:r>
          </a:p>
        </p:txBody>
      </p:sp>
      <p:pic>
        <p:nvPicPr>
          <p:cNvPr id="9" name="Picture 8">
            <a:extLst>
              <a:ext uri="{FF2B5EF4-FFF2-40B4-BE49-F238E27FC236}">
                <a16:creationId xmlns:a16="http://schemas.microsoft.com/office/drawing/2014/main" id="{81F82558-8A8F-FC45-BDD1-A0250C7258B9}"/>
              </a:ext>
            </a:extLst>
          </p:cNvPr>
          <p:cNvPicPr>
            <a:picLocks noChangeAspect="1"/>
          </p:cNvPicPr>
          <p:nvPr/>
        </p:nvPicPr>
        <p:blipFill>
          <a:blip r:embed="rId2"/>
          <a:stretch>
            <a:fillRect/>
          </a:stretch>
        </p:blipFill>
        <p:spPr>
          <a:xfrm>
            <a:off x="1" y="1400719"/>
            <a:ext cx="6531308" cy="4898481"/>
          </a:xfrm>
          <a:prstGeom prst="rect">
            <a:avLst/>
          </a:prstGeom>
        </p:spPr>
      </p:pic>
    </p:spTree>
    <p:extLst>
      <p:ext uri="{BB962C8B-B14F-4D97-AF65-F5344CB8AC3E}">
        <p14:creationId xmlns:p14="http://schemas.microsoft.com/office/powerpoint/2010/main" val="11837959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CFCD553A-5A63-03CB-D75C-8A0112A883A1}"/>
              </a:ext>
            </a:extLst>
          </p:cNvPr>
          <p:cNvSpPr>
            <a:spLocks noGrp="1"/>
          </p:cNvSpPr>
          <p:nvPr>
            <p:ph type="body" idx="1"/>
          </p:nvPr>
        </p:nvSpPr>
        <p:spPr>
          <a:xfrm>
            <a:off x="838200" y="5984839"/>
            <a:ext cx="10515600" cy="1500187"/>
          </a:xfrm>
        </p:spPr>
        <p:txBody>
          <a:bodyPr/>
          <a:lstStyle/>
          <a:p>
            <a:r>
              <a:rPr lang="en-US" dirty="0"/>
              <a:t>Report: https://www.zerowastebc.ca/about-us/our-work/#Research</a:t>
            </a:r>
          </a:p>
        </p:txBody>
      </p:sp>
      <p:pic>
        <p:nvPicPr>
          <p:cNvPr id="5" name="Picture 4">
            <a:extLst>
              <a:ext uri="{FF2B5EF4-FFF2-40B4-BE49-F238E27FC236}">
                <a16:creationId xmlns:a16="http://schemas.microsoft.com/office/drawing/2014/main" id="{41106787-C5DB-288C-DFF7-E6987A5D19DC}"/>
              </a:ext>
            </a:extLst>
          </p:cNvPr>
          <p:cNvPicPr>
            <a:picLocks noChangeAspect="1"/>
          </p:cNvPicPr>
          <p:nvPr/>
        </p:nvPicPr>
        <p:blipFill>
          <a:blip r:embed="rId3"/>
          <a:stretch>
            <a:fillRect/>
          </a:stretch>
        </p:blipFill>
        <p:spPr>
          <a:xfrm>
            <a:off x="242151" y="207055"/>
            <a:ext cx="5657797" cy="4676230"/>
          </a:xfrm>
          <a:prstGeom prst="rect">
            <a:avLst/>
          </a:prstGeom>
        </p:spPr>
      </p:pic>
      <p:sp>
        <p:nvSpPr>
          <p:cNvPr id="2" name="TextBox 1">
            <a:extLst>
              <a:ext uri="{FF2B5EF4-FFF2-40B4-BE49-F238E27FC236}">
                <a16:creationId xmlns:a16="http://schemas.microsoft.com/office/drawing/2014/main" id="{78D77F6C-89D9-5CF3-A3BE-B6051AF0FAAE}"/>
              </a:ext>
            </a:extLst>
          </p:cNvPr>
          <p:cNvSpPr txBox="1"/>
          <p:nvPr/>
        </p:nvSpPr>
        <p:spPr>
          <a:xfrm>
            <a:off x="6634265" y="369650"/>
            <a:ext cx="5155658" cy="4031873"/>
          </a:xfrm>
          <a:prstGeom prst="rect">
            <a:avLst/>
          </a:prstGeom>
          <a:noFill/>
        </p:spPr>
        <p:txBody>
          <a:bodyPr wrap="square" rtlCol="0">
            <a:spAutoFit/>
          </a:bodyPr>
          <a:lstStyle/>
          <a:p>
            <a:r>
              <a:rPr lang="en-US" sz="3200" dirty="0">
                <a:solidFill>
                  <a:schemeClr val="bg1"/>
                </a:solidFill>
              </a:rPr>
              <a:t>Benefits from Closing the Incinerator</a:t>
            </a:r>
          </a:p>
          <a:p>
            <a:endParaRPr lang="en-US" sz="2400" dirty="0">
              <a:solidFill>
                <a:schemeClr val="bg1"/>
              </a:solidFill>
            </a:endParaRPr>
          </a:p>
          <a:p>
            <a:r>
              <a:rPr lang="en-US" sz="2400" dirty="0">
                <a:solidFill>
                  <a:schemeClr val="bg1"/>
                </a:solidFill>
              </a:rPr>
              <a:t>Reduce GHGs</a:t>
            </a:r>
          </a:p>
          <a:p>
            <a:r>
              <a:rPr lang="en-US" sz="2400" dirty="0">
                <a:solidFill>
                  <a:schemeClr val="bg1"/>
                </a:solidFill>
              </a:rPr>
              <a:t>Reduce costs</a:t>
            </a:r>
          </a:p>
          <a:p>
            <a:r>
              <a:rPr lang="en-US" sz="2400" dirty="0">
                <a:solidFill>
                  <a:schemeClr val="bg1"/>
                </a:solidFill>
              </a:rPr>
              <a:t>Less pollution (including no dioxins)</a:t>
            </a:r>
          </a:p>
          <a:p>
            <a:r>
              <a:rPr lang="en-US" sz="2400" dirty="0">
                <a:solidFill>
                  <a:schemeClr val="bg1"/>
                </a:solidFill>
              </a:rPr>
              <a:t>Improve air quality</a:t>
            </a:r>
          </a:p>
          <a:p>
            <a:r>
              <a:rPr lang="en-US" sz="2400" dirty="0">
                <a:solidFill>
                  <a:schemeClr val="bg1"/>
                </a:solidFill>
              </a:rPr>
              <a:t>Decreased public and  environmental health risks</a:t>
            </a:r>
          </a:p>
          <a:p>
            <a:r>
              <a:rPr lang="en-US" sz="2400" dirty="0">
                <a:solidFill>
                  <a:schemeClr val="bg1"/>
                </a:solidFill>
              </a:rPr>
              <a:t>Focus on waste reduction</a:t>
            </a:r>
          </a:p>
        </p:txBody>
      </p:sp>
    </p:spTree>
    <p:extLst>
      <p:ext uri="{BB962C8B-B14F-4D97-AF65-F5344CB8AC3E}">
        <p14:creationId xmlns:p14="http://schemas.microsoft.com/office/powerpoint/2010/main" val="31483454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99E9E5-C2A5-C54C-8967-56FEAC4784B3}"/>
              </a:ext>
            </a:extLst>
          </p:cNvPr>
          <p:cNvSpPr>
            <a:spLocks noGrp="1"/>
          </p:cNvSpPr>
          <p:nvPr>
            <p:ph type="title"/>
          </p:nvPr>
        </p:nvSpPr>
        <p:spPr/>
        <p:txBody>
          <a:bodyPr/>
          <a:lstStyle/>
          <a:p>
            <a:r>
              <a:rPr lang="en-US" dirty="0"/>
              <a:t>Other benefits of ZW/CE</a:t>
            </a:r>
          </a:p>
        </p:txBody>
      </p:sp>
      <p:sp>
        <p:nvSpPr>
          <p:cNvPr id="3" name="Content Placeholder 2">
            <a:extLst>
              <a:ext uri="{FF2B5EF4-FFF2-40B4-BE49-F238E27FC236}">
                <a16:creationId xmlns:a16="http://schemas.microsoft.com/office/drawing/2014/main" id="{306EC418-CA90-4645-986E-72D4BFB536A0}"/>
              </a:ext>
            </a:extLst>
          </p:cNvPr>
          <p:cNvSpPr>
            <a:spLocks noGrp="1"/>
          </p:cNvSpPr>
          <p:nvPr>
            <p:ph idx="1"/>
          </p:nvPr>
        </p:nvSpPr>
        <p:spPr>
          <a:xfrm>
            <a:off x="555958" y="1548948"/>
            <a:ext cx="4507109" cy="4750252"/>
          </a:xfrm>
        </p:spPr>
        <p:txBody>
          <a:bodyPr>
            <a:normAutofit lnSpcReduction="10000"/>
          </a:bodyPr>
          <a:lstStyle/>
          <a:p>
            <a:r>
              <a:rPr lang="en-US" dirty="0"/>
              <a:t>Jobs</a:t>
            </a:r>
          </a:p>
          <a:p>
            <a:pPr lvl="1"/>
            <a:r>
              <a:rPr lang="en-US" dirty="0"/>
              <a:t>more as you move up the hierarchy</a:t>
            </a:r>
          </a:p>
          <a:p>
            <a:pPr lvl="1"/>
            <a:r>
              <a:rPr lang="en-US" dirty="0"/>
              <a:t>need </a:t>
            </a:r>
            <a:r>
              <a:rPr lang="en-US" dirty="0" err="1"/>
              <a:t>labour</a:t>
            </a:r>
            <a:r>
              <a:rPr lang="en-US" dirty="0"/>
              <a:t> training and protections</a:t>
            </a:r>
          </a:p>
          <a:p>
            <a:r>
              <a:rPr lang="en-US" dirty="0"/>
              <a:t>Climate change </a:t>
            </a:r>
          </a:p>
          <a:p>
            <a:pPr lvl="1"/>
            <a:r>
              <a:rPr lang="en-US" dirty="0"/>
              <a:t>emissions from disposal dwarfed by emissions from consumption</a:t>
            </a:r>
          </a:p>
          <a:p>
            <a:pPr lvl="1"/>
            <a:r>
              <a:rPr lang="en-US" dirty="0"/>
              <a:t>could reduce GHGs by 7.1 M </a:t>
            </a:r>
            <a:r>
              <a:rPr lang="en-US" dirty="0" err="1"/>
              <a:t>tonnes</a:t>
            </a:r>
            <a:r>
              <a:rPr lang="en-US" dirty="0"/>
              <a:t> by 2040 with Zero Waste</a:t>
            </a:r>
          </a:p>
          <a:p>
            <a:r>
              <a:rPr lang="en-US" dirty="0"/>
              <a:t>Ecosystem Impacts</a:t>
            </a:r>
          </a:p>
        </p:txBody>
      </p:sp>
      <p:pic>
        <p:nvPicPr>
          <p:cNvPr id="8" name="Picture 7">
            <a:extLst>
              <a:ext uri="{FF2B5EF4-FFF2-40B4-BE49-F238E27FC236}">
                <a16:creationId xmlns:a16="http://schemas.microsoft.com/office/drawing/2014/main" id="{0ECB5DA2-8095-574E-951C-EE0C9D9D97AE}"/>
              </a:ext>
            </a:extLst>
          </p:cNvPr>
          <p:cNvPicPr>
            <a:picLocks noChangeAspect="1"/>
          </p:cNvPicPr>
          <p:nvPr/>
        </p:nvPicPr>
        <p:blipFill rotWithShape="1">
          <a:blip r:embed="rId3"/>
          <a:srcRect l="11920" t="10589" r="16557" b="27066"/>
          <a:stretch/>
        </p:blipFill>
        <p:spPr>
          <a:xfrm>
            <a:off x="5594177" y="1535573"/>
            <a:ext cx="3621554" cy="2367643"/>
          </a:xfrm>
          <a:prstGeom prst="rect">
            <a:avLst/>
          </a:prstGeom>
        </p:spPr>
      </p:pic>
      <p:pic>
        <p:nvPicPr>
          <p:cNvPr id="6" name="Picture 5">
            <a:extLst>
              <a:ext uri="{FF2B5EF4-FFF2-40B4-BE49-F238E27FC236}">
                <a16:creationId xmlns:a16="http://schemas.microsoft.com/office/drawing/2014/main" id="{A391F6BF-3883-734D-8089-963D6CDADBDD}"/>
              </a:ext>
            </a:extLst>
          </p:cNvPr>
          <p:cNvPicPr>
            <a:picLocks noChangeAspect="1"/>
          </p:cNvPicPr>
          <p:nvPr/>
        </p:nvPicPr>
        <p:blipFill>
          <a:blip r:embed="rId4"/>
          <a:stretch>
            <a:fillRect/>
          </a:stretch>
        </p:blipFill>
        <p:spPr>
          <a:xfrm>
            <a:off x="5594177" y="3903216"/>
            <a:ext cx="3622925" cy="2717193"/>
          </a:xfrm>
          <a:prstGeom prst="rect">
            <a:avLst/>
          </a:prstGeom>
        </p:spPr>
      </p:pic>
      <p:pic>
        <p:nvPicPr>
          <p:cNvPr id="11" name="Picture 10">
            <a:extLst>
              <a:ext uri="{FF2B5EF4-FFF2-40B4-BE49-F238E27FC236}">
                <a16:creationId xmlns:a16="http://schemas.microsoft.com/office/drawing/2014/main" id="{5D5FE7C8-3595-7C4E-9BD2-038B6A772569}"/>
              </a:ext>
            </a:extLst>
          </p:cNvPr>
          <p:cNvPicPr>
            <a:picLocks noChangeAspect="1"/>
          </p:cNvPicPr>
          <p:nvPr/>
        </p:nvPicPr>
        <p:blipFill>
          <a:blip r:embed="rId5"/>
          <a:stretch>
            <a:fillRect/>
          </a:stretch>
        </p:blipFill>
        <p:spPr>
          <a:xfrm>
            <a:off x="9219847" y="3958307"/>
            <a:ext cx="2974898" cy="1972487"/>
          </a:xfrm>
          <a:prstGeom prst="rect">
            <a:avLst/>
          </a:prstGeom>
        </p:spPr>
      </p:pic>
      <p:pic>
        <p:nvPicPr>
          <p:cNvPr id="4" name="Picture 3">
            <a:extLst>
              <a:ext uri="{FF2B5EF4-FFF2-40B4-BE49-F238E27FC236}">
                <a16:creationId xmlns:a16="http://schemas.microsoft.com/office/drawing/2014/main" id="{FDC09B61-64EC-4366-3076-4038EDBC02CE}"/>
              </a:ext>
            </a:extLst>
          </p:cNvPr>
          <p:cNvPicPr>
            <a:picLocks noChangeAspect="1"/>
          </p:cNvPicPr>
          <p:nvPr/>
        </p:nvPicPr>
        <p:blipFill>
          <a:blip r:embed="rId4"/>
          <a:stretch>
            <a:fillRect/>
          </a:stretch>
        </p:blipFill>
        <p:spPr>
          <a:xfrm>
            <a:off x="5592806" y="3916591"/>
            <a:ext cx="3622925" cy="2717193"/>
          </a:xfrm>
          <a:prstGeom prst="rect">
            <a:avLst/>
          </a:prstGeom>
        </p:spPr>
      </p:pic>
      <p:pic>
        <p:nvPicPr>
          <p:cNvPr id="5" name="Picture 4" descr="IMG_0190_2.JPG">
            <a:extLst>
              <a:ext uri="{FF2B5EF4-FFF2-40B4-BE49-F238E27FC236}">
                <a16:creationId xmlns:a16="http://schemas.microsoft.com/office/drawing/2014/main" id="{110FD6FD-2B43-3818-F79E-CB66C16F7F06}"/>
              </a:ext>
            </a:extLst>
          </p:cNvPr>
          <p:cNvPicPr>
            <a:picLocks noChangeAspect="1"/>
          </p:cNvPicPr>
          <p:nvPr/>
        </p:nvPicPr>
        <p:blipFill>
          <a:blip r:embed="rId6" cstate="print">
            <a:extLst>
              <a:ext uri="{28A0092B-C50C-407E-A947-70E740481C1C}">
                <a14:useLocalDpi xmlns:a14="http://schemas.microsoft.com/office/drawing/2010/main" val="0"/>
              </a:ext>
            </a:extLst>
          </a:blip>
          <a:srcRect t="29879" r="9347"/>
          <a:stretch>
            <a:fillRect/>
          </a:stretch>
        </p:blipFill>
        <p:spPr>
          <a:xfrm>
            <a:off x="7560129" y="1270349"/>
            <a:ext cx="4651604" cy="2687455"/>
          </a:xfrm>
          <a:prstGeom prst="rect">
            <a:avLst/>
          </a:prstGeom>
        </p:spPr>
      </p:pic>
    </p:spTree>
    <p:extLst>
      <p:ext uri="{BB962C8B-B14F-4D97-AF65-F5344CB8AC3E}">
        <p14:creationId xmlns:p14="http://schemas.microsoft.com/office/powerpoint/2010/main" val="56812224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7561308-FA02-7553-D6C8-6BE7879BE9AC}"/>
              </a:ext>
            </a:extLst>
          </p:cNvPr>
          <p:cNvSpPr>
            <a:spLocks noGrp="1"/>
          </p:cNvSpPr>
          <p:nvPr>
            <p:ph type="title"/>
          </p:nvPr>
        </p:nvSpPr>
        <p:spPr/>
        <p:txBody>
          <a:bodyPr>
            <a:normAutofit fontScale="90000"/>
          </a:bodyPr>
          <a:lstStyle/>
          <a:p>
            <a:r>
              <a:rPr lang="en-US" dirty="0"/>
              <a:t>What should we do regarding plastics to move towards a Circular Economy in BC &amp; Canada?</a:t>
            </a:r>
          </a:p>
        </p:txBody>
      </p:sp>
      <p:sp>
        <p:nvSpPr>
          <p:cNvPr id="5" name="Text Placeholder 4">
            <a:extLst>
              <a:ext uri="{FF2B5EF4-FFF2-40B4-BE49-F238E27FC236}">
                <a16:creationId xmlns:a16="http://schemas.microsoft.com/office/drawing/2014/main" id="{7E9864D7-A707-FA74-38CD-6E74E9226F14}"/>
              </a:ext>
            </a:extLst>
          </p:cNvPr>
          <p:cNvSpPr>
            <a:spLocks noGrp="1"/>
          </p:cNvSpPr>
          <p:nvPr>
            <p:ph type="body" idx="1"/>
          </p:nvPr>
        </p:nvSpPr>
        <p:spPr/>
        <p:txBody>
          <a:bodyPr/>
          <a:lstStyle/>
          <a:p>
            <a:r>
              <a:rPr lang="en-US" dirty="0"/>
              <a:t>Question</a:t>
            </a:r>
          </a:p>
        </p:txBody>
      </p:sp>
      <p:pic>
        <p:nvPicPr>
          <p:cNvPr id="6" name="image1.png">
            <a:extLst>
              <a:ext uri="{FF2B5EF4-FFF2-40B4-BE49-F238E27FC236}">
                <a16:creationId xmlns:a16="http://schemas.microsoft.com/office/drawing/2014/main" id="{FC67AF9A-430E-4D91-C195-B40D44D41EE5}"/>
              </a:ext>
            </a:extLst>
          </p:cNvPr>
          <p:cNvPicPr/>
          <p:nvPr/>
        </p:nvPicPr>
        <p:blipFill>
          <a:blip r:embed="rId2"/>
          <a:srcRect/>
          <a:stretch>
            <a:fillRect/>
          </a:stretch>
        </p:blipFill>
        <p:spPr>
          <a:xfrm>
            <a:off x="10837889" y="6250898"/>
            <a:ext cx="1354111" cy="555985"/>
          </a:xfrm>
          <a:prstGeom prst="rect">
            <a:avLst/>
          </a:prstGeom>
          <a:ln/>
        </p:spPr>
      </p:pic>
    </p:spTree>
    <p:extLst>
      <p:ext uri="{BB962C8B-B14F-4D97-AF65-F5344CB8AC3E}">
        <p14:creationId xmlns:p14="http://schemas.microsoft.com/office/powerpoint/2010/main" val="251477711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E3AD13-41DB-DABA-6708-DD1233526D3F}"/>
              </a:ext>
            </a:extLst>
          </p:cNvPr>
          <p:cNvSpPr>
            <a:spLocks noGrp="1"/>
          </p:cNvSpPr>
          <p:nvPr>
            <p:ph type="title"/>
          </p:nvPr>
        </p:nvSpPr>
        <p:spPr/>
        <p:txBody>
          <a:bodyPr/>
          <a:lstStyle/>
          <a:p>
            <a:r>
              <a:rPr lang="en-US" dirty="0"/>
              <a:t>Speakers</a:t>
            </a:r>
          </a:p>
        </p:txBody>
      </p:sp>
      <p:sp>
        <p:nvSpPr>
          <p:cNvPr id="3" name="Content Placeholder 2">
            <a:extLst>
              <a:ext uri="{FF2B5EF4-FFF2-40B4-BE49-F238E27FC236}">
                <a16:creationId xmlns:a16="http://schemas.microsoft.com/office/drawing/2014/main" id="{DB23DDD8-15E9-6536-B795-9DA9CFEF5E42}"/>
              </a:ext>
            </a:extLst>
          </p:cNvPr>
          <p:cNvSpPr>
            <a:spLocks noGrp="1"/>
          </p:cNvSpPr>
          <p:nvPr>
            <p:ph idx="1"/>
          </p:nvPr>
        </p:nvSpPr>
        <p:spPr/>
        <p:txBody>
          <a:bodyPr/>
          <a:lstStyle/>
          <a:p>
            <a:r>
              <a:rPr lang="en-US" dirty="0"/>
              <a:t>Clair Lloyd – BC Ministry of Environment and Parks</a:t>
            </a:r>
          </a:p>
          <a:p>
            <a:r>
              <a:rPr lang="en-US" dirty="0"/>
              <a:t>Ruth Abbe – Zero Waste USA</a:t>
            </a:r>
          </a:p>
          <a:p>
            <a:r>
              <a:rPr lang="en-US" dirty="0"/>
              <a:t>Nicolas Demers – </a:t>
            </a:r>
            <a:r>
              <a:rPr lang="en-US" dirty="0" err="1"/>
              <a:t>Recycl</a:t>
            </a:r>
            <a:r>
              <a:rPr lang="en-US" dirty="0"/>
              <a:t>-Québec</a:t>
            </a:r>
          </a:p>
          <a:p>
            <a:r>
              <a:rPr lang="en-US" dirty="0"/>
              <a:t>Baptiste </a:t>
            </a:r>
            <a:r>
              <a:rPr lang="en-US" dirty="0" err="1"/>
              <a:t>Roubaud</a:t>
            </a:r>
            <a:r>
              <a:rPr lang="en-US" dirty="0"/>
              <a:t> - CITEO</a:t>
            </a:r>
          </a:p>
          <a:p>
            <a:endParaRPr lang="en-US" dirty="0"/>
          </a:p>
        </p:txBody>
      </p:sp>
    </p:spTree>
    <p:extLst>
      <p:ext uri="{BB962C8B-B14F-4D97-AF65-F5344CB8AC3E}">
        <p14:creationId xmlns:p14="http://schemas.microsoft.com/office/powerpoint/2010/main" val="7902533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Diagram 8">
            <a:extLst>
              <a:ext uri="{FF2B5EF4-FFF2-40B4-BE49-F238E27FC236}">
                <a16:creationId xmlns:a16="http://schemas.microsoft.com/office/drawing/2014/main" id="{85AACDE2-B765-3686-B8BA-EC5FF53EA0C2}"/>
              </a:ext>
            </a:extLst>
          </p:cNvPr>
          <p:cNvGraphicFramePr/>
          <p:nvPr>
            <p:extLst>
              <p:ext uri="{D42A27DB-BD31-4B8C-83A1-F6EECF244321}">
                <p14:modId xmlns:p14="http://schemas.microsoft.com/office/powerpoint/2010/main" val="2792621843"/>
              </p:ext>
            </p:extLst>
          </p:nvPr>
        </p:nvGraphicFramePr>
        <p:xfrm>
          <a:off x="1881161" y="1364106"/>
          <a:ext cx="7832465" cy="351566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6" name="image1.png">
            <a:extLst>
              <a:ext uri="{FF2B5EF4-FFF2-40B4-BE49-F238E27FC236}">
                <a16:creationId xmlns:a16="http://schemas.microsoft.com/office/drawing/2014/main" id="{1365E0AE-F32C-019C-95D0-A59E72ACE7B1}"/>
              </a:ext>
            </a:extLst>
          </p:cNvPr>
          <p:cNvPicPr/>
          <p:nvPr/>
        </p:nvPicPr>
        <p:blipFill>
          <a:blip r:embed="rId7"/>
          <a:srcRect/>
          <a:stretch>
            <a:fillRect/>
          </a:stretch>
        </p:blipFill>
        <p:spPr>
          <a:xfrm>
            <a:off x="11002780" y="6220918"/>
            <a:ext cx="1189220" cy="558977"/>
          </a:xfrm>
          <a:prstGeom prst="rect">
            <a:avLst/>
          </a:prstGeom>
          <a:ln/>
        </p:spPr>
      </p:pic>
    </p:spTree>
    <p:extLst>
      <p:ext uri="{BB962C8B-B14F-4D97-AF65-F5344CB8AC3E}">
        <p14:creationId xmlns:p14="http://schemas.microsoft.com/office/powerpoint/2010/main" val="255704205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ZWBC Apr 9" id="{6C1EAA45-165C-CE48-9887-649921F701F4}" vid="{718B34F9-AB73-2A43-AC0A-3E6979DA11BC}"/>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2672</TotalTime>
  <Words>539</Words>
  <Application>Microsoft Macintosh PowerPoint</Application>
  <PresentationFormat>Widescreen</PresentationFormat>
  <Paragraphs>92</Paragraphs>
  <Slides>16</Slides>
  <Notes>10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16</vt:i4>
      </vt:variant>
    </vt:vector>
  </HeadingPairs>
  <TitlesOfParts>
    <vt:vector size="20" baseType="lpstr">
      <vt:lpstr>Arial</vt:lpstr>
      <vt:lpstr>Calibri</vt:lpstr>
      <vt:lpstr>Calibri Light</vt:lpstr>
      <vt:lpstr>Office Theme</vt:lpstr>
      <vt:lpstr>Moving Policy Beyond the Current EPR system</vt:lpstr>
      <vt:lpstr>Zero Waste</vt:lpstr>
      <vt:lpstr>State of Waste</vt:lpstr>
      <vt:lpstr>What is in that waste and where does it come from</vt:lpstr>
      <vt:lpstr>What do we use plastic for</vt:lpstr>
      <vt:lpstr>PowerPoint Presentation</vt:lpstr>
      <vt:lpstr>Extended Producer Responsibility (EPR)</vt:lpstr>
      <vt:lpstr>Beyond Recycling -recommendations</vt:lpstr>
      <vt:lpstr>Plastics –addressing a growing problem</vt:lpstr>
      <vt:lpstr>Organics</vt:lpstr>
      <vt:lpstr>Construction &amp; Demolition Deconstruction</vt:lpstr>
      <vt:lpstr>PowerPoint Presentation</vt:lpstr>
      <vt:lpstr>Other benefits of ZW/CE</vt:lpstr>
      <vt:lpstr>What should we do regarding plastics to move towards a Circular Economy in BC &amp; Canada?</vt:lpstr>
      <vt:lpstr>Speakers</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What about electricity generation?</dc:title>
  <dc:creator>Sue Maxwell</dc:creator>
  <cp:lastModifiedBy>Sue Maxwell</cp:lastModifiedBy>
  <cp:revision>20</cp:revision>
  <dcterms:created xsi:type="dcterms:W3CDTF">2024-03-30T17:12:25Z</dcterms:created>
  <dcterms:modified xsi:type="dcterms:W3CDTF">2026-04-12T20:15:50Z</dcterms:modified>
</cp:coreProperties>
</file>