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7.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8.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436" r:id="rId5"/>
    <p:sldId id="2076137840" r:id="rId6"/>
    <p:sldId id="413" r:id="rId7"/>
    <p:sldId id="2076137864" r:id="rId8"/>
    <p:sldId id="2076137866" r:id="rId9"/>
    <p:sldId id="2076137861" r:id="rId10"/>
    <p:sldId id="2076137860" r:id="rId11"/>
    <p:sldId id="435" r:id="rId12"/>
    <p:sldId id="441" r:id="rId13"/>
    <p:sldId id="2076137859" r:id="rId14"/>
    <p:sldId id="443" r:id="rId15"/>
    <p:sldId id="207613783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66F5D21-2B8E-EB56-D3E7-42A7E7016E35}" name="Parmenter,Ryan (il | he, him) (ECCC)" initials="RP" userId="S::Ryan.Parmenter@ec.gc.ca::07e5cbdb-27f3-4286-ab6e-04a774feb8d3" providerId="AD"/>
  <p188:author id="{7AAC536A-5767-4FBB-61FD-B0642B97E845}" name="Belliveau,Samuel (il | he, him) (ECCC)" initials="SB" userId="S::Samuel.Belliveau@ec.gc.ca::5f642b88-2126-4caa-9335-d454a5980009" providerId="AD"/>
  <p188:author id="{1C6722D4-98F5-8DF1-4FD0-3D618F169B11}" name="LeBrun,Matt (il | he, him) (ECCC)" initials="ML" userId="S::Matt.LeBrun@ec.gc.ca::28427810-1291-4595-a0eb-b6262ed46168" providerId="AD"/>
  <p188:author id="{047867E1-2426-57B3-8E5A-57C5E3356622}" name="Oliver,Sophie (elle | she, her) (ECCC)" initials="SO" userId="S::sophie.oliver@ec.gc.ca::baf7a896-bbf7-459e-aa67-4e8bffbf770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B76A0"/>
    <a:srgbClr val="0E6978"/>
    <a:srgbClr val="FFFFFF"/>
    <a:srgbClr val="154576"/>
    <a:srgbClr val="1956AF"/>
    <a:srgbClr val="CCDFEF"/>
    <a:srgbClr val="86B8EA"/>
    <a:srgbClr val="AFCE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414" autoAdjust="0"/>
  </p:normalViewPr>
  <p:slideViewPr>
    <p:cSldViewPr snapToGrid="0">
      <p:cViewPr varScale="1">
        <p:scale>
          <a:sx n="88" d="100"/>
          <a:sy n="88" d="100"/>
        </p:scale>
        <p:origin x="1392"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Brun,Matt (il | he, him) (ECCC)" userId="28427810-1291-4595-a0eb-b6262ed46168" providerId="ADAL" clId="{55A2F5E8-A8B5-4492-8D61-6A79FA8A0235}"/>
    <pc:docChg chg="modSld">
      <pc:chgData name="LeBrun,Matt (il | he, him) (ECCC)" userId="28427810-1291-4595-a0eb-b6262ed46168" providerId="ADAL" clId="{55A2F5E8-A8B5-4492-8D61-6A79FA8A0235}" dt="2026-04-08T20:54:40.621" v="20" actId="20577"/>
      <pc:docMkLst>
        <pc:docMk/>
      </pc:docMkLst>
      <pc:sldChg chg="modSp mod">
        <pc:chgData name="LeBrun,Matt (il | he, him) (ECCC)" userId="28427810-1291-4595-a0eb-b6262ed46168" providerId="ADAL" clId="{55A2F5E8-A8B5-4492-8D61-6A79FA8A0235}" dt="2026-04-08T20:54:40.621" v="20" actId="20577"/>
        <pc:sldMkLst>
          <pc:docMk/>
          <pc:sldMk cId="359389613" sldId="435"/>
        </pc:sldMkLst>
        <pc:spChg chg="mod">
          <ac:chgData name="LeBrun,Matt (il | he, him) (ECCC)" userId="28427810-1291-4595-a0eb-b6262ed46168" providerId="ADAL" clId="{55A2F5E8-A8B5-4492-8D61-6A79FA8A0235}" dt="2026-04-08T20:54:40.621" v="20" actId="20577"/>
          <ac:spMkLst>
            <pc:docMk/>
            <pc:sldMk cId="359389613" sldId="435"/>
            <ac:spMk id="16" creationId="{993321FA-F303-4D47-7D4B-91BB75A50BE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036042738752142E-2"/>
          <c:y val="4.342030047888179E-2"/>
          <c:w val="0.92392807745504846"/>
          <c:h val="0.76214008548628243"/>
        </c:manualLayout>
      </c:layout>
      <c:lineChart>
        <c:grouping val="standard"/>
        <c:varyColors val="0"/>
        <c:ser>
          <c:idx val="2"/>
          <c:order val="0"/>
          <c:tx>
            <c:strRef>
              <c:f>Sheet1!$B$7</c:f>
              <c:strCache>
                <c:ptCount val="1"/>
                <c:pt idx="0">
                  <c:v>Plastic Consumption</c:v>
                </c:pt>
              </c:strCache>
            </c:strRef>
          </c:tx>
          <c:spPr>
            <a:ln w="19050" cap="rnd" cmpd="sng" algn="ctr">
              <a:solidFill>
                <a:srgbClr val="C00000"/>
              </a:solidFill>
              <a:round/>
            </a:ln>
            <a:effectLst/>
          </c:spPr>
          <c:marker>
            <c:symbol val="circle"/>
            <c:size val="17"/>
            <c:spPr>
              <a:solidFill>
                <a:schemeClr val="lt1"/>
              </a:solidFill>
              <a:ln>
                <a:noFill/>
              </a:ln>
              <a:effectLst/>
            </c:spPr>
          </c:marker>
          <c:dLbls>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C00000"/>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val>
            <c:numRef>
              <c:f>Sheet1!$C$7:$F$7</c:f>
              <c:numCache>
                <c:formatCode>General</c:formatCode>
                <c:ptCount val="4"/>
                <c:pt idx="0">
                  <c:v>6180</c:v>
                </c:pt>
                <c:pt idx="1">
                  <c:v>6610</c:v>
                </c:pt>
                <c:pt idx="2">
                  <c:v>7250</c:v>
                </c:pt>
                <c:pt idx="3">
                  <c:v>8670</c:v>
                </c:pt>
              </c:numCache>
            </c:numRef>
          </c:val>
          <c:smooth val="0"/>
          <c:extLst>
            <c:ext xmlns:c16="http://schemas.microsoft.com/office/drawing/2014/chart" uri="{C3380CC4-5D6E-409C-BE32-E72D297353CC}">
              <c16:uniqueId val="{00000000-9358-471D-AB21-80F44FFA5C6A}"/>
            </c:ext>
          </c:extLst>
        </c:ser>
        <c:ser>
          <c:idx val="0"/>
          <c:order val="1"/>
          <c:tx>
            <c:strRef>
              <c:f>Sheet1!$B$8</c:f>
              <c:strCache>
                <c:ptCount val="1"/>
                <c:pt idx="0">
                  <c:v>Plastic waste generation</c:v>
                </c:pt>
              </c:strCache>
            </c:strRef>
          </c:tx>
          <c:spPr>
            <a:ln w="19050" cap="rnd" cmpd="sng" algn="ctr">
              <a:solidFill>
                <a:schemeClr val="accent2">
                  <a:shade val="95000"/>
                  <a:satMod val="105000"/>
                </a:schemeClr>
              </a:solidFill>
              <a:round/>
            </a:ln>
            <a:effectLst/>
          </c:spPr>
          <c:marker>
            <c:symbol val="circle"/>
            <c:size val="17"/>
            <c:spPr>
              <a:solidFill>
                <a:schemeClr val="bg1"/>
              </a:solidFill>
              <a:ln>
                <a:noFill/>
              </a:ln>
              <a:effectLst/>
            </c:spPr>
          </c:marker>
          <c:dLbls>
            <c:spPr>
              <a:solidFill>
                <a:schemeClr val="bg1"/>
              </a:solid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Sheet1!$C$6:$G$6</c:f>
              <c:numCache>
                <c:formatCode>General</c:formatCode>
                <c:ptCount val="5"/>
                <c:pt idx="0">
                  <c:v>2019</c:v>
                </c:pt>
                <c:pt idx="1">
                  <c:v>2025</c:v>
                </c:pt>
                <c:pt idx="2">
                  <c:v>2030</c:v>
                </c:pt>
                <c:pt idx="3">
                  <c:v>2040</c:v>
                </c:pt>
              </c:numCache>
            </c:numRef>
          </c:cat>
          <c:val>
            <c:numRef>
              <c:f>Sheet1!$C$8:$F$8</c:f>
              <c:numCache>
                <c:formatCode>#,##0</c:formatCode>
                <c:ptCount val="4"/>
                <c:pt idx="0">
                  <c:v>4360</c:v>
                </c:pt>
                <c:pt idx="1">
                  <c:v>4580</c:v>
                </c:pt>
                <c:pt idx="2">
                  <c:v>4890</c:v>
                </c:pt>
                <c:pt idx="3">
                  <c:v>5620</c:v>
                </c:pt>
              </c:numCache>
            </c:numRef>
          </c:val>
          <c:smooth val="0"/>
          <c:extLst>
            <c:ext xmlns:c16="http://schemas.microsoft.com/office/drawing/2014/chart" uri="{C3380CC4-5D6E-409C-BE32-E72D297353CC}">
              <c16:uniqueId val="{00000001-9358-471D-AB21-80F44FFA5C6A}"/>
            </c:ext>
          </c:extLst>
        </c:ser>
        <c:ser>
          <c:idx val="1"/>
          <c:order val="2"/>
          <c:tx>
            <c:strRef>
              <c:f>Sheet1!$B$9</c:f>
              <c:strCache>
                <c:ptCount val="1"/>
                <c:pt idx="0">
                  <c:v>Plastic pollution</c:v>
                </c:pt>
              </c:strCache>
            </c:strRef>
          </c:tx>
          <c:spPr>
            <a:ln w="19050" cap="flat" cmpd="sng" algn="ctr">
              <a:solidFill>
                <a:srgbClr val="002060"/>
              </a:solidFill>
              <a:miter lim="800000"/>
            </a:ln>
            <a:effectLst/>
          </c:spPr>
          <c:marker>
            <c:symbol val="circle"/>
            <c:size val="17"/>
            <c:spPr>
              <a:solidFill>
                <a:schemeClr val="lt1"/>
              </a:solidFill>
              <a:ln>
                <a:solidFill>
                  <a:schemeClr val="bg1"/>
                </a:solidFill>
              </a:ln>
              <a:effectLst/>
            </c:spPr>
          </c:marker>
          <c:dLbls>
            <c:spPr>
              <a:solidFill>
                <a:schemeClr val="bg1"/>
              </a:solid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2060"/>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val>
            <c:numRef>
              <c:f>Sheet1!$C$9:$F$9</c:f>
              <c:numCache>
                <c:formatCode>General</c:formatCode>
                <c:ptCount val="4"/>
                <c:pt idx="0">
                  <c:v>89.7</c:v>
                </c:pt>
                <c:pt idx="1">
                  <c:v>91.5</c:v>
                </c:pt>
                <c:pt idx="2">
                  <c:v>96.9</c:v>
                </c:pt>
                <c:pt idx="3">
                  <c:v>106.9</c:v>
                </c:pt>
              </c:numCache>
            </c:numRef>
          </c:val>
          <c:smooth val="1"/>
          <c:extLst>
            <c:ext xmlns:c16="http://schemas.microsoft.com/office/drawing/2014/chart" uri="{C3380CC4-5D6E-409C-BE32-E72D297353CC}">
              <c16:uniqueId val="{00000002-9358-471D-AB21-80F44FFA5C6A}"/>
            </c:ext>
          </c:extLst>
        </c:ser>
        <c:dLbls>
          <c:dLblPos val="ctr"/>
          <c:showLegendKey val="0"/>
          <c:showVal val="1"/>
          <c:showCatName val="0"/>
          <c:showSerName val="0"/>
          <c:showPercent val="0"/>
          <c:showBubbleSize val="0"/>
        </c:dLbls>
        <c:marker val="1"/>
        <c:smooth val="0"/>
        <c:axId val="1846323791"/>
        <c:axId val="1846326671"/>
      </c:lineChart>
      <c:catAx>
        <c:axId val="1846323791"/>
        <c:scaling>
          <c:orientation val="minMax"/>
        </c:scaling>
        <c:delete val="0"/>
        <c:axPos val="b"/>
        <c:numFmt formatCode="General" sourceLinked="1"/>
        <c:majorTickMark val="none"/>
        <c:minorTickMark val="none"/>
        <c:tickLblPos val="low"/>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846326671"/>
        <c:crosses val="autoZero"/>
        <c:auto val="1"/>
        <c:lblAlgn val="ctr"/>
        <c:lblOffset val="200"/>
        <c:noMultiLvlLbl val="0"/>
      </c:catAx>
      <c:valAx>
        <c:axId val="1846326671"/>
        <c:scaling>
          <c:orientation val="minMax"/>
        </c:scaling>
        <c:delete val="1"/>
        <c:axPos val="l"/>
        <c:numFmt formatCode="General" sourceLinked="1"/>
        <c:majorTickMark val="none"/>
        <c:minorTickMark val="none"/>
        <c:tickLblPos val="nextTo"/>
        <c:crossAx val="1846323791"/>
        <c:crossesAt val="100"/>
        <c:crossBetween val="between"/>
      </c:valAx>
      <c:spPr>
        <a:noFill/>
        <a:ln>
          <a:noFill/>
        </a:ln>
        <a:effectLst/>
      </c:spPr>
    </c:plotArea>
    <c:legend>
      <c:legendPos val="b"/>
      <c:legendEntry>
        <c:idx val="0"/>
        <c:txPr>
          <a:bodyPr rot="0" spcFirstLastPara="1" vertOverflow="ellipsis" vert="horz" wrap="square" anchor="ctr" anchorCtr="1"/>
          <a:lstStyle/>
          <a:p>
            <a:pPr>
              <a:defRPr sz="1100" b="0" i="0" u="none" strike="noStrike" kern="1200" baseline="0">
                <a:solidFill>
                  <a:srgbClr val="C00000"/>
                </a:solidFill>
                <a:latin typeface="+mn-lt"/>
                <a:ea typeface="+mn-ea"/>
                <a:cs typeface="+mn-cs"/>
              </a:defRPr>
            </a:pPr>
            <a:endParaRPr lang="en-US"/>
          </a:p>
        </c:txPr>
      </c:legendEntry>
      <c:legendEntry>
        <c:idx val="1"/>
        <c:txPr>
          <a:bodyPr rot="0" spcFirstLastPara="1" vertOverflow="ellipsis" vert="horz" wrap="square" anchor="ctr" anchorCtr="1"/>
          <a:lstStyle/>
          <a:p>
            <a:pPr>
              <a:defRPr sz="1100" b="0" i="0" u="none" strike="noStrike" kern="1200" baseline="0">
                <a:solidFill>
                  <a:schemeClr val="accent2">
                    <a:lumMod val="75000"/>
                  </a:schemeClr>
                </a:solidFill>
                <a:latin typeface="+mn-lt"/>
                <a:ea typeface="+mn-ea"/>
                <a:cs typeface="+mn-cs"/>
              </a:defRPr>
            </a:pPr>
            <a:endParaRPr lang="en-US"/>
          </a:p>
        </c:txPr>
      </c:legendEntry>
      <c:legendEntry>
        <c:idx val="2"/>
        <c:txPr>
          <a:bodyPr rot="0" spcFirstLastPara="1" vertOverflow="ellipsis" vert="horz" wrap="square" anchor="ctr" anchorCtr="1"/>
          <a:lstStyle/>
          <a:p>
            <a:pPr>
              <a:defRPr sz="1100" b="0" i="0" u="none" strike="noStrike" kern="1200" baseline="0">
                <a:solidFill>
                  <a:srgbClr val="002060"/>
                </a:solidFill>
                <a:latin typeface="+mn-lt"/>
                <a:ea typeface="+mn-ea"/>
                <a:cs typeface="+mn-cs"/>
              </a:defRPr>
            </a:pPr>
            <a:endParaRPr lang="en-US"/>
          </a:p>
        </c:txPr>
      </c:legendEntry>
      <c:layout>
        <c:manualLayout>
          <c:xMode val="edge"/>
          <c:yMode val="edge"/>
          <c:x val="2.9902651002185733E-2"/>
          <c:y val="0.91489740990488255"/>
          <c:w val="0.93363300059933463"/>
          <c:h val="7.0457967579400732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900"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0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cs:styleClr val="auto"/>
    </cs:fontRef>
    <cs:spPr/>
    <cs:defRPr sz="900"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440"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A15360-BD3F-4314-81F3-E94049248792}" type="datetimeFigureOut">
              <a:rPr lang="en-US" smtClean="0"/>
              <a:t>4/8/2026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50B5AC-1DE2-44B2-92C1-255FDE10C7EB}" type="slidenum">
              <a:rPr lang="en-US" smtClean="0"/>
              <a:t>‹#›</a:t>
            </a:fld>
            <a:endParaRPr lang="en-US"/>
          </a:p>
        </p:txBody>
      </p:sp>
    </p:spTree>
    <p:extLst>
      <p:ext uri="{BB962C8B-B14F-4D97-AF65-F5344CB8AC3E}">
        <p14:creationId xmlns:p14="http://schemas.microsoft.com/office/powerpoint/2010/main" val="3158826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oecd.org/en/about/news/press-releases/2024/10/policy-scenarios-for-eliminating-plastic-pollution-by-2040.html#:~:text=Without%20stronger%20policies%2C%20plastics%20production,%2C%20and%20promotes%20circular%20design.%E2%80%9D"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63AE5-C372-5AD2-2FAB-8A6EB59D87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031E2C-1D34-E0ED-C5AA-5504453476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4D025A-45A2-E76D-281C-003E42F182DD}"/>
              </a:ext>
            </a:extLst>
          </p:cNvPr>
          <p:cNvSpPr>
            <a:spLocks noGrp="1"/>
          </p:cNvSpPr>
          <p:nvPr>
            <p:ph type="body" idx="1"/>
          </p:nvPr>
        </p:nvSpPr>
        <p:spPr/>
        <p:txBody>
          <a:bodyPr/>
          <a:lstStyle/>
          <a:p>
            <a:r>
              <a:rPr lang="en-US">
                <a:hlinkClick r:id="rId3"/>
              </a:rPr>
              <a:t>Global action across the plastics lifecycle could nearly eliminate plastic pollution by 2040 | OECD</a:t>
            </a:r>
            <a:endParaRPr lang="en-CA"/>
          </a:p>
        </p:txBody>
      </p:sp>
      <p:sp>
        <p:nvSpPr>
          <p:cNvPr id="4" name="Slide Number Placeholder 3">
            <a:extLst>
              <a:ext uri="{FF2B5EF4-FFF2-40B4-BE49-F238E27FC236}">
                <a16:creationId xmlns:a16="http://schemas.microsoft.com/office/drawing/2014/main" id="{E6A566A3-7788-9D96-BEAD-C1AC6E2EF9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5DD41E-A0DD-45A1-AF2B-72DA41B89992}"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98299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52F5C-D6A4-A4F0-39F6-29F79836B2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C2BFE6-C5F5-AA14-4AF3-AB9169FE7F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8E91D3-C9BF-F454-6A7D-D1770BA6A06F}"/>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5DFECD7A-B0E0-EE2A-16CE-98761907C7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5DD41E-A0DD-45A1-AF2B-72DA41B89992}"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90096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631AB-2FB7-EF61-EF37-223D809ED3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8FEBFB-84B4-6CA1-AAE7-841309332C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FCFDA4-6A0F-3AB7-D818-93B375ABE8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1047CA-B74E-BAA9-874D-F48DF3500DFF}"/>
              </a:ext>
            </a:extLst>
          </p:cNvPr>
          <p:cNvSpPr>
            <a:spLocks noGrp="1"/>
          </p:cNvSpPr>
          <p:nvPr>
            <p:ph type="sldNum" sz="quarter" idx="5"/>
          </p:nvPr>
        </p:nvSpPr>
        <p:spPr/>
        <p:txBody>
          <a:bodyPr/>
          <a:lstStyle/>
          <a:p>
            <a:fld id="{7DE427A5-2AA3-4A66-880F-43A25D17A714}" type="slidenum">
              <a:rPr lang="en-CA" smtClean="0"/>
              <a:t>4</a:t>
            </a:fld>
            <a:endParaRPr lang="en-CA"/>
          </a:p>
        </p:txBody>
      </p:sp>
    </p:spTree>
    <p:extLst>
      <p:ext uri="{BB962C8B-B14F-4D97-AF65-F5344CB8AC3E}">
        <p14:creationId xmlns:p14="http://schemas.microsoft.com/office/powerpoint/2010/main" val="2664534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3443C-5664-ECDC-42BB-B61E9479F1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29C76D-0D32-BD67-3090-0DC3B3F74F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9D26E9-DEC8-DB11-C0AF-183C8F4F6A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53A48E-533D-1023-1526-1FC1E1B5426F}"/>
              </a:ext>
            </a:extLst>
          </p:cNvPr>
          <p:cNvSpPr>
            <a:spLocks noGrp="1"/>
          </p:cNvSpPr>
          <p:nvPr>
            <p:ph type="sldNum" sz="quarter" idx="5"/>
          </p:nvPr>
        </p:nvSpPr>
        <p:spPr/>
        <p:txBody>
          <a:bodyPr/>
          <a:lstStyle/>
          <a:p>
            <a:fld id="{7DE427A5-2AA3-4A66-880F-43A25D17A714}" type="slidenum">
              <a:rPr lang="en-CA" smtClean="0"/>
              <a:t>5</a:t>
            </a:fld>
            <a:endParaRPr lang="en-CA"/>
          </a:p>
        </p:txBody>
      </p:sp>
    </p:spTree>
    <p:extLst>
      <p:ext uri="{BB962C8B-B14F-4D97-AF65-F5344CB8AC3E}">
        <p14:creationId xmlns:p14="http://schemas.microsoft.com/office/powerpoint/2010/main" val="4008393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13F25-E0F7-C166-3FF7-9B2E8D3C64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32E59C-74A6-3B02-E013-A4BC1CBBDD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FBD6AB-05AA-873C-459D-4D7BAA9CC4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13B2A1-86D1-C755-2C67-980827E045CD}"/>
              </a:ext>
            </a:extLst>
          </p:cNvPr>
          <p:cNvSpPr>
            <a:spLocks noGrp="1"/>
          </p:cNvSpPr>
          <p:nvPr>
            <p:ph type="sldNum" sz="quarter" idx="5"/>
          </p:nvPr>
        </p:nvSpPr>
        <p:spPr/>
        <p:txBody>
          <a:bodyPr/>
          <a:lstStyle/>
          <a:p>
            <a:fld id="{7DE427A5-2AA3-4A66-880F-43A25D17A714}" type="slidenum">
              <a:rPr lang="en-CA" smtClean="0"/>
              <a:t>6</a:t>
            </a:fld>
            <a:endParaRPr lang="en-CA"/>
          </a:p>
        </p:txBody>
      </p:sp>
    </p:spTree>
    <p:extLst>
      <p:ext uri="{BB962C8B-B14F-4D97-AF65-F5344CB8AC3E}">
        <p14:creationId xmlns:p14="http://schemas.microsoft.com/office/powerpoint/2010/main" val="2497237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C8AC5-725C-034E-07B9-336DD00E4B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7C8809-1D89-245E-0B26-615B54E8C7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7000C1-6821-593C-3B92-763C8D4F82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041940-1B6E-6F6D-430E-7B60893B7AB0}"/>
              </a:ext>
            </a:extLst>
          </p:cNvPr>
          <p:cNvSpPr>
            <a:spLocks noGrp="1"/>
          </p:cNvSpPr>
          <p:nvPr>
            <p:ph type="sldNum" sz="quarter" idx="5"/>
          </p:nvPr>
        </p:nvSpPr>
        <p:spPr/>
        <p:txBody>
          <a:bodyPr/>
          <a:lstStyle/>
          <a:p>
            <a:fld id="{7DE427A5-2AA3-4A66-880F-43A25D17A714}" type="slidenum">
              <a:rPr lang="en-CA" smtClean="0"/>
              <a:t>7</a:t>
            </a:fld>
            <a:endParaRPr lang="en-CA"/>
          </a:p>
        </p:txBody>
      </p:sp>
    </p:spTree>
    <p:extLst>
      <p:ext uri="{BB962C8B-B14F-4D97-AF65-F5344CB8AC3E}">
        <p14:creationId xmlns:p14="http://schemas.microsoft.com/office/powerpoint/2010/main" val="5219002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944CE-763D-59F8-A63F-7FCA2019EB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B16153-B8B3-6CDA-97C8-E9EACDB2DA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40FCFD-21CB-984D-D0AD-BF07A78628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F6FCEC-D338-A14E-CB8A-DC8D72A2CEBD}"/>
              </a:ext>
            </a:extLst>
          </p:cNvPr>
          <p:cNvSpPr>
            <a:spLocks noGrp="1"/>
          </p:cNvSpPr>
          <p:nvPr>
            <p:ph type="sldNum" sz="quarter" idx="5"/>
          </p:nvPr>
        </p:nvSpPr>
        <p:spPr/>
        <p:txBody>
          <a:bodyPr/>
          <a:lstStyle/>
          <a:p>
            <a:fld id="{7DE427A5-2AA3-4A66-880F-43A25D17A714}" type="slidenum">
              <a:rPr lang="en-CA" smtClean="0"/>
              <a:t>9</a:t>
            </a:fld>
            <a:endParaRPr lang="en-CA"/>
          </a:p>
        </p:txBody>
      </p:sp>
    </p:spTree>
    <p:extLst>
      <p:ext uri="{BB962C8B-B14F-4D97-AF65-F5344CB8AC3E}">
        <p14:creationId xmlns:p14="http://schemas.microsoft.com/office/powerpoint/2010/main" val="405397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EB52D-CE04-18CE-392F-646ED7596F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218716-7BB8-C503-1A75-8C009B337B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90B43A-3BCD-6421-7139-1F308F60B2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8DACE11-56AB-B346-17A8-3459C114CC1B}"/>
              </a:ext>
            </a:extLst>
          </p:cNvPr>
          <p:cNvSpPr>
            <a:spLocks noGrp="1"/>
          </p:cNvSpPr>
          <p:nvPr>
            <p:ph type="sldNum" sz="quarter" idx="5"/>
          </p:nvPr>
        </p:nvSpPr>
        <p:spPr/>
        <p:txBody>
          <a:bodyPr/>
          <a:lstStyle/>
          <a:p>
            <a:fld id="{7DE427A5-2AA3-4A66-880F-43A25D17A714}" type="slidenum">
              <a:rPr lang="en-CA" smtClean="0"/>
              <a:t>10</a:t>
            </a:fld>
            <a:endParaRPr lang="en-CA"/>
          </a:p>
        </p:txBody>
      </p:sp>
    </p:spTree>
    <p:extLst>
      <p:ext uri="{BB962C8B-B14F-4D97-AF65-F5344CB8AC3E}">
        <p14:creationId xmlns:p14="http://schemas.microsoft.com/office/powerpoint/2010/main" val="1738318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8440F-5EB6-A653-83E5-BBCD1FF8F5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46D38B-B403-9ACE-A9A7-C8F9F1EF1F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FA90BC-5337-5AEC-21D5-6F5C1A4993DE}"/>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6EB5059D-8A54-D2C7-80B8-D8F013E09018}"/>
              </a:ext>
            </a:extLst>
          </p:cNvPr>
          <p:cNvSpPr>
            <a:spLocks noGrp="1"/>
          </p:cNvSpPr>
          <p:nvPr>
            <p:ph type="sldNum" sz="quarter" idx="5"/>
          </p:nvPr>
        </p:nvSpPr>
        <p:spPr/>
        <p:txBody>
          <a:bodyPr/>
          <a:lstStyle/>
          <a:p>
            <a:fld id="{7DE427A5-2AA3-4A66-880F-43A25D17A714}" type="slidenum">
              <a:rPr lang="en-CA" smtClean="0"/>
              <a:t>11</a:t>
            </a:fld>
            <a:endParaRPr lang="en-CA"/>
          </a:p>
        </p:txBody>
      </p:sp>
    </p:spTree>
    <p:extLst>
      <p:ext uri="{BB962C8B-B14F-4D97-AF65-F5344CB8AC3E}">
        <p14:creationId xmlns:p14="http://schemas.microsoft.com/office/powerpoint/2010/main" val="2115353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59246-9A9A-E038-A1EC-F1A226CD8F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99D4D18-5307-F4CD-BF3A-D00B6BED06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E6AE36A-EE4D-CA27-06F6-3121E31DE9E2}"/>
              </a:ext>
            </a:extLst>
          </p:cNvPr>
          <p:cNvSpPr>
            <a:spLocks noGrp="1"/>
          </p:cNvSpPr>
          <p:nvPr>
            <p:ph type="dt" sz="half" idx="10"/>
          </p:nvPr>
        </p:nvSpPr>
        <p:spPr/>
        <p:txBody>
          <a:bodyPr/>
          <a:lstStyle/>
          <a:p>
            <a:fld id="{941A4D21-E5D1-47C2-A3D5-E44BEC317551}" type="datetime1">
              <a:rPr lang="en-US" smtClean="0"/>
              <a:t>4/8/2026</a:t>
            </a:fld>
            <a:endParaRPr lang="en-US"/>
          </a:p>
        </p:txBody>
      </p:sp>
      <p:sp>
        <p:nvSpPr>
          <p:cNvPr id="5" name="Footer Placeholder 4">
            <a:extLst>
              <a:ext uri="{FF2B5EF4-FFF2-40B4-BE49-F238E27FC236}">
                <a16:creationId xmlns:a16="http://schemas.microsoft.com/office/drawing/2014/main" id="{2823772E-D3B7-51F9-1EAB-EAA05C0391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DD6211-E906-C18D-1B0E-B94BF9BAEA61}"/>
              </a:ext>
            </a:extLst>
          </p:cNvPr>
          <p:cNvSpPr>
            <a:spLocks noGrp="1"/>
          </p:cNvSpPr>
          <p:nvPr>
            <p:ph type="sldNum" sz="quarter" idx="12"/>
          </p:nvPr>
        </p:nvSpPr>
        <p:spPr/>
        <p:txBody>
          <a:bodyPr/>
          <a:lstStyle/>
          <a:p>
            <a:fld id="{D7DA97B9-EE92-4ABE-86CF-D1E0A20C915F}" type="slidenum">
              <a:rPr lang="en-US" smtClean="0"/>
              <a:t>‹#›</a:t>
            </a:fld>
            <a:endParaRPr lang="en-US"/>
          </a:p>
        </p:txBody>
      </p:sp>
    </p:spTree>
    <p:extLst>
      <p:ext uri="{BB962C8B-B14F-4D97-AF65-F5344CB8AC3E}">
        <p14:creationId xmlns:p14="http://schemas.microsoft.com/office/powerpoint/2010/main" val="4153491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0505B-A6F6-1292-9972-821088FCAF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FBEDBE-CCB0-9543-8992-B96D19470A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E66A0C-A66C-AEEE-4687-3C0188690E10}"/>
              </a:ext>
            </a:extLst>
          </p:cNvPr>
          <p:cNvSpPr>
            <a:spLocks noGrp="1"/>
          </p:cNvSpPr>
          <p:nvPr>
            <p:ph type="dt" sz="half" idx="10"/>
          </p:nvPr>
        </p:nvSpPr>
        <p:spPr/>
        <p:txBody>
          <a:bodyPr/>
          <a:lstStyle/>
          <a:p>
            <a:fld id="{FCFAEC87-6557-4986-9667-2325AF907ACA}" type="datetime1">
              <a:rPr lang="en-US" smtClean="0"/>
              <a:t>4/8/2026</a:t>
            </a:fld>
            <a:endParaRPr lang="en-US"/>
          </a:p>
        </p:txBody>
      </p:sp>
      <p:sp>
        <p:nvSpPr>
          <p:cNvPr id="5" name="Footer Placeholder 4">
            <a:extLst>
              <a:ext uri="{FF2B5EF4-FFF2-40B4-BE49-F238E27FC236}">
                <a16:creationId xmlns:a16="http://schemas.microsoft.com/office/drawing/2014/main" id="{A9DE557F-6653-6120-C9C2-D6F61FC397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4D0168-F0E7-78F3-143D-85B92F59F953}"/>
              </a:ext>
            </a:extLst>
          </p:cNvPr>
          <p:cNvSpPr>
            <a:spLocks noGrp="1"/>
          </p:cNvSpPr>
          <p:nvPr>
            <p:ph type="sldNum" sz="quarter" idx="12"/>
          </p:nvPr>
        </p:nvSpPr>
        <p:spPr/>
        <p:txBody>
          <a:bodyPr/>
          <a:lstStyle/>
          <a:p>
            <a:fld id="{D7DA97B9-EE92-4ABE-86CF-D1E0A20C915F}" type="slidenum">
              <a:rPr lang="en-US" smtClean="0"/>
              <a:t>‹#›</a:t>
            </a:fld>
            <a:endParaRPr lang="en-US"/>
          </a:p>
        </p:txBody>
      </p:sp>
    </p:spTree>
    <p:extLst>
      <p:ext uri="{BB962C8B-B14F-4D97-AF65-F5344CB8AC3E}">
        <p14:creationId xmlns:p14="http://schemas.microsoft.com/office/powerpoint/2010/main" val="4100263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F1E78-6314-8801-A23C-A1C14BFA1C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DF8513-A62E-C7B1-16AB-32E933E8C58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026F82-9649-30E5-C7DB-293F46C9830D}"/>
              </a:ext>
            </a:extLst>
          </p:cNvPr>
          <p:cNvSpPr>
            <a:spLocks noGrp="1"/>
          </p:cNvSpPr>
          <p:nvPr>
            <p:ph type="dt" sz="half" idx="10"/>
          </p:nvPr>
        </p:nvSpPr>
        <p:spPr/>
        <p:txBody>
          <a:bodyPr/>
          <a:lstStyle/>
          <a:p>
            <a:fld id="{CB2890AF-B6B1-4619-8B78-D2D96FAFBDA3}" type="datetime1">
              <a:rPr lang="en-US" smtClean="0"/>
              <a:t>4/8/2026</a:t>
            </a:fld>
            <a:endParaRPr lang="en-US"/>
          </a:p>
        </p:txBody>
      </p:sp>
      <p:sp>
        <p:nvSpPr>
          <p:cNvPr id="5" name="Footer Placeholder 4">
            <a:extLst>
              <a:ext uri="{FF2B5EF4-FFF2-40B4-BE49-F238E27FC236}">
                <a16:creationId xmlns:a16="http://schemas.microsoft.com/office/drawing/2014/main" id="{4B5B24AA-A9DD-8BCE-ADDD-A7057EFA30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81E2A6-B29C-161E-0D4F-E804074B817B}"/>
              </a:ext>
            </a:extLst>
          </p:cNvPr>
          <p:cNvSpPr>
            <a:spLocks noGrp="1"/>
          </p:cNvSpPr>
          <p:nvPr>
            <p:ph type="sldNum" sz="quarter" idx="12"/>
          </p:nvPr>
        </p:nvSpPr>
        <p:spPr/>
        <p:txBody>
          <a:bodyPr/>
          <a:lstStyle/>
          <a:p>
            <a:fld id="{D7DA97B9-EE92-4ABE-86CF-D1E0A20C915F}" type="slidenum">
              <a:rPr lang="en-US" smtClean="0"/>
              <a:t>‹#›</a:t>
            </a:fld>
            <a:endParaRPr lang="en-US"/>
          </a:p>
        </p:txBody>
      </p:sp>
    </p:spTree>
    <p:extLst>
      <p:ext uri="{BB962C8B-B14F-4D97-AF65-F5344CB8AC3E}">
        <p14:creationId xmlns:p14="http://schemas.microsoft.com/office/powerpoint/2010/main" val="3784282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90164-12A8-62F6-DD9F-F55FCB8AC9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AD626B-DF32-9C89-4027-CA4021DCD64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8E23D52-FE6A-7DD3-EF5C-B309B13C960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C09462A-1790-2E71-D7BD-ED3CAFD7D4FA}"/>
              </a:ext>
            </a:extLst>
          </p:cNvPr>
          <p:cNvSpPr>
            <a:spLocks noGrp="1"/>
          </p:cNvSpPr>
          <p:nvPr>
            <p:ph type="dt" sz="half" idx="10"/>
          </p:nvPr>
        </p:nvSpPr>
        <p:spPr/>
        <p:txBody>
          <a:bodyPr/>
          <a:lstStyle/>
          <a:p>
            <a:fld id="{B4F3E26D-B6B7-496F-A0E2-635A9ECC2FC9}" type="datetime1">
              <a:rPr lang="en-US" smtClean="0"/>
              <a:t>4/8/2026</a:t>
            </a:fld>
            <a:endParaRPr lang="en-US"/>
          </a:p>
        </p:txBody>
      </p:sp>
      <p:sp>
        <p:nvSpPr>
          <p:cNvPr id="6" name="Footer Placeholder 5">
            <a:extLst>
              <a:ext uri="{FF2B5EF4-FFF2-40B4-BE49-F238E27FC236}">
                <a16:creationId xmlns:a16="http://schemas.microsoft.com/office/drawing/2014/main" id="{0142E8D7-5253-FD5E-FC65-3462231942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2ED9C3-A692-06A2-2BFB-B9B95619DCD4}"/>
              </a:ext>
            </a:extLst>
          </p:cNvPr>
          <p:cNvSpPr>
            <a:spLocks noGrp="1"/>
          </p:cNvSpPr>
          <p:nvPr>
            <p:ph type="sldNum" sz="quarter" idx="12"/>
          </p:nvPr>
        </p:nvSpPr>
        <p:spPr/>
        <p:txBody>
          <a:bodyPr/>
          <a:lstStyle/>
          <a:p>
            <a:fld id="{D7DA97B9-EE92-4ABE-86CF-D1E0A20C915F}" type="slidenum">
              <a:rPr lang="en-US" smtClean="0"/>
              <a:t>‹#›</a:t>
            </a:fld>
            <a:endParaRPr lang="en-US"/>
          </a:p>
        </p:txBody>
      </p:sp>
    </p:spTree>
    <p:extLst>
      <p:ext uri="{BB962C8B-B14F-4D97-AF65-F5344CB8AC3E}">
        <p14:creationId xmlns:p14="http://schemas.microsoft.com/office/powerpoint/2010/main" val="2657455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3FA35-9E1E-298D-891D-5382757991E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C958437-96B1-A320-14BC-AB71AE80F4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96B9DC-B19C-0277-A596-D142373561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32AB69B-2D0E-46F8-44C8-7D2B7D9C92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3AEAF46-7947-9726-BF5A-34A1446AAA6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F1EA52-75D2-C5F7-FC52-8F2050F95B90}"/>
              </a:ext>
            </a:extLst>
          </p:cNvPr>
          <p:cNvSpPr>
            <a:spLocks noGrp="1"/>
          </p:cNvSpPr>
          <p:nvPr>
            <p:ph type="dt" sz="half" idx="10"/>
          </p:nvPr>
        </p:nvSpPr>
        <p:spPr/>
        <p:txBody>
          <a:bodyPr/>
          <a:lstStyle/>
          <a:p>
            <a:fld id="{C0BC71F0-B3CB-497E-A428-57DAA8F6A384}" type="datetime1">
              <a:rPr lang="en-US" smtClean="0"/>
              <a:t>4/8/2026</a:t>
            </a:fld>
            <a:endParaRPr lang="en-US"/>
          </a:p>
        </p:txBody>
      </p:sp>
      <p:sp>
        <p:nvSpPr>
          <p:cNvPr id="8" name="Footer Placeholder 7">
            <a:extLst>
              <a:ext uri="{FF2B5EF4-FFF2-40B4-BE49-F238E27FC236}">
                <a16:creationId xmlns:a16="http://schemas.microsoft.com/office/drawing/2014/main" id="{B8C6F834-A00C-EACF-0B95-3A64EE3368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8B01D2D-303E-B363-DB5E-4E8E5D0C7F64}"/>
              </a:ext>
            </a:extLst>
          </p:cNvPr>
          <p:cNvSpPr>
            <a:spLocks noGrp="1"/>
          </p:cNvSpPr>
          <p:nvPr>
            <p:ph type="sldNum" sz="quarter" idx="12"/>
          </p:nvPr>
        </p:nvSpPr>
        <p:spPr/>
        <p:txBody>
          <a:bodyPr/>
          <a:lstStyle/>
          <a:p>
            <a:fld id="{D7DA97B9-EE92-4ABE-86CF-D1E0A20C915F}" type="slidenum">
              <a:rPr lang="en-US" smtClean="0"/>
              <a:t>‹#›</a:t>
            </a:fld>
            <a:endParaRPr lang="en-US"/>
          </a:p>
        </p:txBody>
      </p:sp>
    </p:spTree>
    <p:extLst>
      <p:ext uri="{BB962C8B-B14F-4D97-AF65-F5344CB8AC3E}">
        <p14:creationId xmlns:p14="http://schemas.microsoft.com/office/powerpoint/2010/main" val="1251389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0FF7F-322D-670F-BB9C-C61188BB66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BA2A3CE-7CA8-F5FF-E8ED-13169046370A}"/>
              </a:ext>
            </a:extLst>
          </p:cNvPr>
          <p:cNvSpPr>
            <a:spLocks noGrp="1"/>
          </p:cNvSpPr>
          <p:nvPr>
            <p:ph type="dt" sz="half" idx="10"/>
          </p:nvPr>
        </p:nvSpPr>
        <p:spPr/>
        <p:txBody>
          <a:bodyPr/>
          <a:lstStyle/>
          <a:p>
            <a:fld id="{D0EE5063-0EBC-4269-BCDD-EB3ED4E8BFA6}" type="datetime1">
              <a:rPr lang="en-US" smtClean="0"/>
              <a:t>4/8/2026</a:t>
            </a:fld>
            <a:endParaRPr lang="en-US"/>
          </a:p>
        </p:txBody>
      </p:sp>
      <p:sp>
        <p:nvSpPr>
          <p:cNvPr id="4" name="Footer Placeholder 3">
            <a:extLst>
              <a:ext uri="{FF2B5EF4-FFF2-40B4-BE49-F238E27FC236}">
                <a16:creationId xmlns:a16="http://schemas.microsoft.com/office/drawing/2014/main" id="{0A998BF7-A036-5544-C103-BF328D2592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09607DF-6B0E-C2FA-38CF-FC5602A5009A}"/>
              </a:ext>
            </a:extLst>
          </p:cNvPr>
          <p:cNvSpPr>
            <a:spLocks noGrp="1"/>
          </p:cNvSpPr>
          <p:nvPr>
            <p:ph type="sldNum" sz="quarter" idx="12"/>
          </p:nvPr>
        </p:nvSpPr>
        <p:spPr/>
        <p:txBody>
          <a:bodyPr/>
          <a:lstStyle/>
          <a:p>
            <a:fld id="{D7DA97B9-EE92-4ABE-86CF-D1E0A20C915F}" type="slidenum">
              <a:rPr lang="en-US" smtClean="0"/>
              <a:t>‹#›</a:t>
            </a:fld>
            <a:endParaRPr lang="en-US"/>
          </a:p>
        </p:txBody>
      </p:sp>
    </p:spTree>
    <p:extLst>
      <p:ext uri="{BB962C8B-B14F-4D97-AF65-F5344CB8AC3E}">
        <p14:creationId xmlns:p14="http://schemas.microsoft.com/office/powerpoint/2010/main" val="735790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90ADBB-240E-5AB4-9E90-073E10EB9929}"/>
              </a:ext>
            </a:extLst>
          </p:cNvPr>
          <p:cNvSpPr>
            <a:spLocks noGrp="1"/>
          </p:cNvSpPr>
          <p:nvPr>
            <p:ph type="dt" sz="half" idx="10"/>
          </p:nvPr>
        </p:nvSpPr>
        <p:spPr/>
        <p:txBody>
          <a:bodyPr/>
          <a:lstStyle/>
          <a:p>
            <a:fld id="{CA77A508-7BBD-4969-843E-EE991AB63FD8}" type="datetime1">
              <a:rPr lang="en-US" smtClean="0"/>
              <a:t>4/8/2026</a:t>
            </a:fld>
            <a:endParaRPr lang="en-US"/>
          </a:p>
        </p:txBody>
      </p:sp>
      <p:sp>
        <p:nvSpPr>
          <p:cNvPr id="3" name="Footer Placeholder 2">
            <a:extLst>
              <a:ext uri="{FF2B5EF4-FFF2-40B4-BE49-F238E27FC236}">
                <a16:creationId xmlns:a16="http://schemas.microsoft.com/office/drawing/2014/main" id="{BDBFC143-B8FE-C51E-2E8A-CC7AEEE88A3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59DCB0D-AC2F-3017-3FA3-CDAF8DF6C379}"/>
              </a:ext>
            </a:extLst>
          </p:cNvPr>
          <p:cNvSpPr>
            <a:spLocks noGrp="1"/>
          </p:cNvSpPr>
          <p:nvPr>
            <p:ph type="sldNum" sz="quarter" idx="12"/>
          </p:nvPr>
        </p:nvSpPr>
        <p:spPr/>
        <p:txBody>
          <a:bodyPr/>
          <a:lstStyle/>
          <a:p>
            <a:fld id="{D7DA97B9-EE92-4ABE-86CF-D1E0A20C915F}" type="slidenum">
              <a:rPr lang="en-US" smtClean="0"/>
              <a:t>‹#›</a:t>
            </a:fld>
            <a:endParaRPr lang="en-US"/>
          </a:p>
        </p:txBody>
      </p:sp>
    </p:spTree>
    <p:extLst>
      <p:ext uri="{BB962C8B-B14F-4D97-AF65-F5344CB8AC3E}">
        <p14:creationId xmlns:p14="http://schemas.microsoft.com/office/powerpoint/2010/main" val="3846414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140A-A195-EBCC-6849-2D96885B50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544CFA-F047-A90D-3ABD-70E10EC5FD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E882DB-AD5F-AE0B-71CB-FDCBDF5DB2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028401-66CB-BA23-2136-C77669B80355}"/>
              </a:ext>
            </a:extLst>
          </p:cNvPr>
          <p:cNvSpPr>
            <a:spLocks noGrp="1"/>
          </p:cNvSpPr>
          <p:nvPr>
            <p:ph type="dt" sz="half" idx="10"/>
          </p:nvPr>
        </p:nvSpPr>
        <p:spPr/>
        <p:txBody>
          <a:bodyPr/>
          <a:lstStyle/>
          <a:p>
            <a:fld id="{BDBA02FC-02C4-4BE1-87A8-A6F8B2391CE7}" type="datetime1">
              <a:rPr lang="en-US" smtClean="0"/>
              <a:t>4/8/2026</a:t>
            </a:fld>
            <a:endParaRPr lang="en-US"/>
          </a:p>
        </p:txBody>
      </p:sp>
      <p:sp>
        <p:nvSpPr>
          <p:cNvPr id="6" name="Footer Placeholder 5">
            <a:extLst>
              <a:ext uri="{FF2B5EF4-FFF2-40B4-BE49-F238E27FC236}">
                <a16:creationId xmlns:a16="http://schemas.microsoft.com/office/drawing/2014/main" id="{2539B1AD-C997-649D-8B78-D04C0EE012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AC48DD-8792-44BA-E6F2-06543D23488A}"/>
              </a:ext>
            </a:extLst>
          </p:cNvPr>
          <p:cNvSpPr>
            <a:spLocks noGrp="1"/>
          </p:cNvSpPr>
          <p:nvPr>
            <p:ph type="sldNum" sz="quarter" idx="12"/>
          </p:nvPr>
        </p:nvSpPr>
        <p:spPr/>
        <p:txBody>
          <a:bodyPr/>
          <a:lstStyle/>
          <a:p>
            <a:fld id="{D7DA97B9-EE92-4ABE-86CF-D1E0A20C915F}" type="slidenum">
              <a:rPr lang="en-US" smtClean="0"/>
              <a:t>‹#›</a:t>
            </a:fld>
            <a:endParaRPr lang="en-US"/>
          </a:p>
        </p:txBody>
      </p:sp>
    </p:spTree>
    <p:extLst>
      <p:ext uri="{BB962C8B-B14F-4D97-AF65-F5344CB8AC3E}">
        <p14:creationId xmlns:p14="http://schemas.microsoft.com/office/powerpoint/2010/main" val="3428142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1487B-3D69-4D90-157B-FE60F8BEC7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B15594-CA58-3B6D-AF7A-A21CA7FB4D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420BB1-E541-AE67-3B2A-784C987F47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4884C1-D0EA-B7A6-5177-90F5560997C2}"/>
              </a:ext>
            </a:extLst>
          </p:cNvPr>
          <p:cNvSpPr>
            <a:spLocks noGrp="1"/>
          </p:cNvSpPr>
          <p:nvPr>
            <p:ph type="dt" sz="half" idx="10"/>
          </p:nvPr>
        </p:nvSpPr>
        <p:spPr/>
        <p:txBody>
          <a:bodyPr/>
          <a:lstStyle/>
          <a:p>
            <a:fld id="{03B05C61-1FD4-4576-B866-DC9307BB6C6E}" type="datetime1">
              <a:rPr lang="en-US" smtClean="0"/>
              <a:t>4/8/2026</a:t>
            </a:fld>
            <a:endParaRPr lang="en-US"/>
          </a:p>
        </p:txBody>
      </p:sp>
      <p:sp>
        <p:nvSpPr>
          <p:cNvPr id="6" name="Footer Placeholder 5">
            <a:extLst>
              <a:ext uri="{FF2B5EF4-FFF2-40B4-BE49-F238E27FC236}">
                <a16:creationId xmlns:a16="http://schemas.microsoft.com/office/drawing/2014/main" id="{D1982288-41CD-3B92-5987-3B2D994245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CE887D-8CC4-32B7-2A4E-7C9AB15348DE}"/>
              </a:ext>
            </a:extLst>
          </p:cNvPr>
          <p:cNvSpPr>
            <a:spLocks noGrp="1"/>
          </p:cNvSpPr>
          <p:nvPr>
            <p:ph type="sldNum" sz="quarter" idx="12"/>
          </p:nvPr>
        </p:nvSpPr>
        <p:spPr/>
        <p:txBody>
          <a:bodyPr/>
          <a:lstStyle/>
          <a:p>
            <a:fld id="{D7DA97B9-EE92-4ABE-86CF-D1E0A20C915F}" type="slidenum">
              <a:rPr lang="en-US" smtClean="0"/>
              <a:t>‹#›</a:t>
            </a:fld>
            <a:endParaRPr lang="en-US"/>
          </a:p>
        </p:txBody>
      </p:sp>
    </p:spTree>
    <p:extLst>
      <p:ext uri="{BB962C8B-B14F-4D97-AF65-F5344CB8AC3E}">
        <p14:creationId xmlns:p14="http://schemas.microsoft.com/office/powerpoint/2010/main" val="182245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222A3-B565-D713-D2A8-C654D16ED6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1A5B240-06E2-6153-DB91-B5A8573CD4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0FD2F7-8995-EAF3-9590-B739ED41044E}"/>
              </a:ext>
            </a:extLst>
          </p:cNvPr>
          <p:cNvSpPr>
            <a:spLocks noGrp="1"/>
          </p:cNvSpPr>
          <p:nvPr>
            <p:ph type="dt" sz="half" idx="10"/>
          </p:nvPr>
        </p:nvSpPr>
        <p:spPr/>
        <p:txBody>
          <a:bodyPr/>
          <a:lstStyle/>
          <a:p>
            <a:fld id="{0191A868-9C04-4387-BC8F-0B4ABCC79489}" type="datetime1">
              <a:rPr lang="en-US" smtClean="0"/>
              <a:t>4/8/2026</a:t>
            </a:fld>
            <a:endParaRPr lang="en-US"/>
          </a:p>
        </p:txBody>
      </p:sp>
      <p:sp>
        <p:nvSpPr>
          <p:cNvPr id="5" name="Footer Placeholder 4">
            <a:extLst>
              <a:ext uri="{FF2B5EF4-FFF2-40B4-BE49-F238E27FC236}">
                <a16:creationId xmlns:a16="http://schemas.microsoft.com/office/drawing/2014/main" id="{1A18804E-6789-DFE2-9DB0-D2FDECEDBB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AF80EF-C544-F211-9122-AE8FE71F838F}"/>
              </a:ext>
            </a:extLst>
          </p:cNvPr>
          <p:cNvSpPr>
            <a:spLocks noGrp="1"/>
          </p:cNvSpPr>
          <p:nvPr>
            <p:ph type="sldNum" sz="quarter" idx="12"/>
          </p:nvPr>
        </p:nvSpPr>
        <p:spPr/>
        <p:txBody>
          <a:bodyPr/>
          <a:lstStyle/>
          <a:p>
            <a:fld id="{D7DA97B9-EE92-4ABE-86CF-D1E0A20C915F}" type="slidenum">
              <a:rPr lang="en-US" smtClean="0"/>
              <a:t>‹#›</a:t>
            </a:fld>
            <a:endParaRPr lang="en-US"/>
          </a:p>
        </p:txBody>
      </p:sp>
    </p:spTree>
    <p:extLst>
      <p:ext uri="{BB962C8B-B14F-4D97-AF65-F5344CB8AC3E}">
        <p14:creationId xmlns:p14="http://schemas.microsoft.com/office/powerpoint/2010/main" val="3211049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7A328D-7647-1E0F-D562-140E2D2F3B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9AF8EE-BFB9-352B-7597-C6D6205173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CAF4BB-FB10-18E1-A094-A6A684F77F0D}"/>
              </a:ext>
            </a:extLst>
          </p:cNvPr>
          <p:cNvSpPr>
            <a:spLocks noGrp="1"/>
          </p:cNvSpPr>
          <p:nvPr>
            <p:ph type="dt" sz="half" idx="10"/>
          </p:nvPr>
        </p:nvSpPr>
        <p:spPr/>
        <p:txBody>
          <a:bodyPr/>
          <a:lstStyle/>
          <a:p>
            <a:fld id="{C4AEA25A-4241-40B8-A3F1-F80D9AAD1DF9}" type="datetime1">
              <a:rPr lang="en-US" smtClean="0"/>
              <a:t>4/8/2026</a:t>
            </a:fld>
            <a:endParaRPr lang="en-US"/>
          </a:p>
        </p:txBody>
      </p:sp>
      <p:sp>
        <p:nvSpPr>
          <p:cNvPr id="5" name="Footer Placeholder 4">
            <a:extLst>
              <a:ext uri="{FF2B5EF4-FFF2-40B4-BE49-F238E27FC236}">
                <a16:creationId xmlns:a16="http://schemas.microsoft.com/office/drawing/2014/main" id="{3BFE5EB8-4E0A-EBCA-BA8A-0D04CE7CE9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31D017-5766-1ADE-A919-74BEE4050920}"/>
              </a:ext>
            </a:extLst>
          </p:cNvPr>
          <p:cNvSpPr>
            <a:spLocks noGrp="1"/>
          </p:cNvSpPr>
          <p:nvPr>
            <p:ph type="sldNum" sz="quarter" idx="12"/>
          </p:nvPr>
        </p:nvSpPr>
        <p:spPr/>
        <p:txBody>
          <a:bodyPr/>
          <a:lstStyle/>
          <a:p>
            <a:fld id="{D7DA97B9-EE92-4ABE-86CF-D1E0A20C915F}" type="slidenum">
              <a:rPr lang="en-US" smtClean="0"/>
              <a:t>‹#›</a:t>
            </a:fld>
            <a:endParaRPr lang="en-US"/>
          </a:p>
        </p:txBody>
      </p:sp>
    </p:spTree>
    <p:extLst>
      <p:ext uri="{BB962C8B-B14F-4D97-AF65-F5344CB8AC3E}">
        <p14:creationId xmlns:p14="http://schemas.microsoft.com/office/powerpoint/2010/main" val="989513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6827C2-34D2-CA5B-397E-2FBB003CC0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F489B6-F3DB-4E9D-859B-8F89F750A8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20D6CE-89F4-35EB-FBAA-9282039A9F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EC0EEE5-0E6C-441B-9B10-3F0867882F54}" type="datetime1">
              <a:rPr lang="en-US" smtClean="0"/>
              <a:t>4/8/2026</a:t>
            </a:fld>
            <a:endParaRPr lang="en-US"/>
          </a:p>
        </p:txBody>
      </p:sp>
      <p:sp>
        <p:nvSpPr>
          <p:cNvPr id="5" name="Footer Placeholder 4">
            <a:extLst>
              <a:ext uri="{FF2B5EF4-FFF2-40B4-BE49-F238E27FC236}">
                <a16:creationId xmlns:a16="http://schemas.microsoft.com/office/drawing/2014/main" id="{BEA2A17A-1B4B-57E7-04E9-563DA34694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EB89696-6FE3-338E-E682-698B5FA326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7DA97B9-EE92-4ABE-86CF-D1E0A20C915F}" type="slidenum">
              <a:rPr lang="en-US" smtClean="0"/>
              <a:t>‹#›</a:t>
            </a:fld>
            <a:endParaRPr lang="en-US"/>
          </a:p>
        </p:txBody>
      </p:sp>
    </p:spTree>
    <p:extLst>
      <p:ext uri="{BB962C8B-B14F-4D97-AF65-F5344CB8AC3E}">
        <p14:creationId xmlns:p14="http://schemas.microsoft.com/office/powerpoint/2010/main" val="151911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hyperlink" Target="https://stats.oecd.org/viewhtml.aspx?datasetcode=PLASTIC_USE_10&amp;lang=en" TargetMode="Externa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notesSlide" Target="../notesSlides/notesSlide2.xml"/><Relationship Id="rId7"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slideLayout" Target="../slideLayouts/slideLayout6.xml"/><Relationship Id="rId7" Type="http://schemas.openxmlformats.org/officeDocument/2006/relationships/image" Target="../media/image11.sv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8" Type="http://schemas.openxmlformats.org/officeDocument/2006/relationships/hyperlink" Target="https://pixabay.com/fr/monde-global-terre-international-97870/" TargetMode="External"/><Relationship Id="rId3" Type="http://schemas.openxmlformats.org/officeDocument/2006/relationships/notesSlide" Target="../notesSlides/notesSlide4.xml"/><Relationship Id="rId7" Type="http://schemas.openxmlformats.org/officeDocument/2006/relationships/image" Target="../media/image16.png"/><Relationship Id="rId2" Type="http://schemas.openxmlformats.org/officeDocument/2006/relationships/slideLayout" Target="../slideLayouts/slideLayout6.xml"/><Relationship Id="rId1" Type="http://schemas.openxmlformats.org/officeDocument/2006/relationships/tags" Target="../tags/tag5.xm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8" Type="http://schemas.openxmlformats.org/officeDocument/2006/relationships/hyperlink" Target="https://www.canada.ca/en/environment-climate-change/services/managing-reducing-waste/consultations/roadmap-plastics-end-use-electronics/proposed-extend-life-plastics-end-use-electronics.html" TargetMode="External"/><Relationship Id="rId13" Type="http://schemas.openxmlformats.org/officeDocument/2006/relationships/hyperlink" Target="https://www.canada.ca/en/environment-climate-change/services/science-technology/canada-science-plastic-agenda.html" TargetMode="External"/><Relationship Id="rId3" Type="http://schemas.openxmlformats.org/officeDocument/2006/relationships/slideLayout" Target="../slideLayouts/slideLayout6.xml"/><Relationship Id="rId7" Type="http://schemas.openxmlformats.org/officeDocument/2006/relationships/hyperlink" Target="https://publications.gc.ca/collections/collection_2021/eccc/En4-438-2021-eng.pdf" TargetMode="External"/><Relationship Id="rId12" Type="http://schemas.openxmlformats.org/officeDocument/2006/relationships/hyperlink" Target="https://ccme.ca/en/res/sudproadmapen.pdf" TargetMode="Externa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hyperlink" Target="https://www.canada.ca/en/environment-climate-change/services/managing-reducing-waste/consultations/roadmap-plastic-waste-pollution-textile-apparel-sector/what-we-heard.html" TargetMode="External"/><Relationship Id="rId11" Type="http://schemas.openxmlformats.org/officeDocument/2006/relationships/hyperlink" Target="https://ccme.ca/en/res/eprguidanceen.pdf" TargetMode="External"/><Relationship Id="rId5" Type="http://schemas.openxmlformats.org/officeDocument/2006/relationships/hyperlink" Target="https://www.canada.ca/en/environment-climate-change/services/managing-reducing-waste/consultations/roadmap-plastic-waste-pollution-textile-apparel-sector/proposed-roadmap-plastic-waste-pollution-textile-apparel-sector.html" TargetMode="External"/><Relationship Id="rId10" Type="http://schemas.openxmlformats.org/officeDocument/2006/relationships/hyperlink" Target="https://ccme.ca/en/res/compendiumofrecyclabilityguidelinesen1.0secured.pdf" TargetMode="External"/><Relationship Id="rId4" Type="http://schemas.openxmlformats.org/officeDocument/2006/relationships/notesSlide" Target="../notesSlides/notesSlide5.xml"/><Relationship Id="rId9" Type="http://schemas.openxmlformats.org/officeDocument/2006/relationships/hyperlink" Target="https://ccme.ca/en/res/guidanceonlabelsandtermsen1.0secured.pdf" TargetMode="Externa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8" Type="http://schemas.openxmlformats.org/officeDocument/2006/relationships/tags" Target="../tags/tag17.xml"/><Relationship Id="rId3" Type="http://schemas.openxmlformats.org/officeDocument/2006/relationships/tags" Target="../tags/tag12.xml"/><Relationship Id="rId7" Type="http://schemas.openxmlformats.org/officeDocument/2006/relationships/tags" Target="../tags/tag16.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5" Type="http://schemas.openxmlformats.org/officeDocument/2006/relationships/tags" Target="../tags/tag14.xml"/><Relationship Id="rId10" Type="http://schemas.openxmlformats.org/officeDocument/2006/relationships/image" Target="../media/image19.png"/><Relationship Id="rId4" Type="http://schemas.openxmlformats.org/officeDocument/2006/relationships/tags" Target="../tags/tag13.xml"/><Relationship Id="rId9"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9.xml"/><Relationship Id="rId1" Type="http://schemas.openxmlformats.org/officeDocument/2006/relationships/tags" Target="../tags/tag18.xml"/><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hyperlink" Target="http://www.canada.ca/zero-plastic-wast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1D59E-D69B-FE52-3E68-4CC4A5D0CD3E}"/>
              </a:ext>
            </a:extLst>
          </p:cNvPr>
          <p:cNvSpPr>
            <a:spLocks noGrp="1"/>
          </p:cNvSpPr>
          <p:nvPr>
            <p:ph type="title"/>
          </p:nvPr>
        </p:nvSpPr>
        <p:spPr/>
        <p:txBody>
          <a:bodyPr/>
          <a:lstStyle/>
          <a:p>
            <a:endParaRPr lang="en-US"/>
          </a:p>
        </p:txBody>
      </p:sp>
      <p:pic>
        <p:nvPicPr>
          <p:cNvPr id="3" name="Picture 2" descr="A logo with a white background&#10;&#10;AI-generated content may be incorrect.">
            <a:extLst>
              <a:ext uri="{FF2B5EF4-FFF2-40B4-BE49-F238E27FC236}">
                <a16:creationId xmlns:a16="http://schemas.microsoft.com/office/drawing/2014/main" id="{0D423967-0814-7999-66BC-D62EBB67B5F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28"/>
            <a:ext cx="12192000" cy="6857143"/>
          </a:xfrm>
          <a:prstGeom prst="rect">
            <a:avLst/>
          </a:prstGeom>
        </p:spPr>
      </p:pic>
      <p:sp>
        <p:nvSpPr>
          <p:cNvPr id="5" name="ZoneTexte 4">
            <a:extLst>
              <a:ext uri="{FF2B5EF4-FFF2-40B4-BE49-F238E27FC236}">
                <a16:creationId xmlns:a16="http://schemas.microsoft.com/office/drawing/2014/main" id="{DE66C748-B121-E050-4345-C9BECCFD7421}"/>
              </a:ext>
            </a:extLst>
          </p:cNvPr>
          <p:cNvSpPr txBox="1"/>
          <p:nvPr/>
        </p:nvSpPr>
        <p:spPr>
          <a:xfrm>
            <a:off x="838200" y="3825239"/>
            <a:ext cx="6197600" cy="1994392"/>
          </a:xfrm>
          <a:prstGeom prst="rect">
            <a:avLst/>
          </a:prstGeom>
          <a:noFill/>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 typeface="Arial" pitchFamily="34" charset="0"/>
              <a:buNone/>
              <a:tabLst/>
              <a:defRPr/>
            </a:pPr>
            <a:r>
              <a:rPr kumimoji="0" lang="en-US" sz="1600" b="0" i="0" u="none" strike="noStrike" kern="1200" cap="none" spc="0" normalizeH="0" baseline="0" noProof="0" dirty="0">
                <a:ln>
                  <a:noFill/>
                </a:ln>
                <a:solidFill>
                  <a:sysClr val="windowText" lastClr="000000"/>
                </a:solidFill>
                <a:effectLst/>
                <a:uLnTx/>
                <a:uFillTx/>
                <a:latin typeface="+mj-lt"/>
                <a:ea typeface="+mn-ea"/>
                <a:cs typeface="Arial" panose="020B0604020202020204" pitchFamily="34" charset="0"/>
              </a:rPr>
              <a:t>April 9, 2026</a:t>
            </a:r>
          </a:p>
          <a:p>
            <a:pPr lvl="0">
              <a:lnSpc>
                <a:spcPct val="120000"/>
              </a:lnSpc>
              <a:defRPr/>
            </a:pPr>
            <a:r>
              <a:rPr lang="en-US" b="1" dirty="0">
                <a:solidFill>
                  <a:sysClr val="windowText" lastClr="000000"/>
                </a:solidFill>
                <a:latin typeface="+mj-lt"/>
                <a:cs typeface="Arial" panose="020B0604020202020204" pitchFamily="34" charset="0"/>
              </a:rPr>
              <a:t>Zero Waste BC Plastic Waste Workshop</a:t>
            </a:r>
            <a:endParaRPr lang="en-US" sz="1800" dirty="0">
              <a:solidFill>
                <a:sysClr val="windowText" lastClr="000000"/>
              </a:solidFill>
              <a:latin typeface="+mj-lt"/>
              <a:cs typeface="Arial" panose="020B0604020202020204" pitchFamily="34" charset="0"/>
            </a:endParaRPr>
          </a:p>
          <a:p>
            <a:pPr marL="0" marR="0" lvl="0" indent="0" algn="l" defTabSz="914400" rtl="0" eaLnBrk="1" fontAlgn="auto" latinLnBrk="0" hangingPunct="1">
              <a:lnSpc>
                <a:spcPct val="120000"/>
              </a:lnSpc>
              <a:spcBef>
                <a:spcPts val="0"/>
              </a:spcBef>
              <a:spcAft>
                <a:spcPts val="0"/>
              </a:spcAft>
              <a:buClrTx/>
              <a:buSzTx/>
              <a:buFont typeface="Arial" pitchFamily="34" charset="0"/>
              <a:buNone/>
              <a:tabLst/>
              <a:defRPr/>
            </a:pPr>
            <a:endParaRPr lang="en-US" sz="1800" dirty="0">
              <a:solidFill>
                <a:sysClr val="windowText" lastClr="000000"/>
              </a:solidFill>
              <a:latin typeface="+mj-lt"/>
              <a:cs typeface="Arial" panose="020B0604020202020204" pitchFamily="34" charset="0"/>
            </a:endParaRPr>
          </a:p>
          <a:p>
            <a:pPr marL="0" marR="0" lvl="0" indent="0" algn="l" defTabSz="914400" rtl="0" eaLnBrk="1" fontAlgn="auto" latinLnBrk="0" hangingPunct="1">
              <a:lnSpc>
                <a:spcPct val="120000"/>
              </a:lnSpc>
              <a:spcBef>
                <a:spcPts val="0"/>
              </a:spcBef>
              <a:spcAft>
                <a:spcPts val="0"/>
              </a:spcAft>
              <a:buClrTx/>
              <a:buSzTx/>
              <a:buFont typeface="Arial" pitchFamily="34" charset="0"/>
              <a:buNone/>
              <a:tabLst/>
              <a:defRPr/>
            </a:pPr>
            <a:r>
              <a:rPr lang="en-US" sz="1800" b="1" dirty="0">
                <a:solidFill>
                  <a:srgbClr val="0B76A0"/>
                </a:solidFill>
                <a:latin typeface="+mj-lt"/>
                <a:cs typeface="Arial" panose="020B0604020202020204" pitchFamily="34" charset="0"/>
              </a:rPr>
              <a:t>Matt LeBrun</a:t>
            </a:r>
          </a:p>
          <a:p>
            <a:pPr marL="0" marR="0" lvl="0" indent="0" algn="l" defTabSz="914400" rtl="0" eaLnBrk="1" fontAlgn="auto" latinLnBrk="0" hangingPunct="1">
              <a:lnSpc>
                <a:spcPct val="120000"/>
              </a:lnSpc>
              <a:spcBef>
                <a:spcPts val="0"/>
              </a:spcBef>
              <a:spcAft>
                <a:spcPts val="0"/>
              </a:spcAft>
              <a:buClrTx/>
              <a:buSzTx/>
              <a:buFont typeface="Arial" pitchFamily="34" charset="0"/>
              <a:buNone/>
              <a:tabLst/>
              <a:defRPr/>
            </a:pPr>
            <a:r>
              <a:rPr lang="en-US" sz="1800" dirty="0">
                <a:solidFill>
                  <a:srgbClr val="0B76A0"/>
                </a:solidFill>
                <a:latin typeface="+mj-lt"/>
                <a:cs typeface="Arial" panose="020B0604020202020204" pitchFamily="34" charset="0"/>
              </a:rPr>
              <a:t>Director, Plastics Regulatory Affairs Division</a:t>
            </a:r>
          </a:p>
          <a:p>
            <a:pPr marL="0" marR="0" lvl="0" indent="0" algn="l" defTabSz="914400" rtl="0" eaLnBrk="1" fontAlgn="auto" latinLnBrk="0" hangingPunct="1">
              <a:spcBef>
                <a:spcPts val="0"/>
              </a:spcBef>
              <a:spcAft>
                <a:spcPts val="0"/>
              </a:spcAft>
              <a:buClrTx/>
              <a:buSzTx/>
              <a:buFont typeface="Arial" pitchFamily="34" charset="0"/>
              <a:buNone/>
              <a:tabLst/>
              <a:defRPr/>
            </a:pPr>
            <a:r>
              <a:rPr kumimoji="0" lang="en-US" sz="1800" b="0" i="0" u="none" strike="noStrike" kern="1200" cap="none" spc="0" normalizeH="0" baseline="0" noProof="0" dirty="0">
                <a:ln>
                  <a:noFill/>
                </a:ln>
                <a:solidFill>
                  <a:srgbClr val="0B76A0"/>
                </a:solidFill>
                <a:effectLst/>
                <a:uLnTx/>
                <a:uFillTx/>
                <a:latin typeface="+mj-lt"/>
                <a:ea typeface="+mn-ea"/>
                <a:cs typeface="Arial" panose="020B0604020202020204" pitchFamily="34" charset="0"/>
              </a:rPr>
              <a:t>Environment and Climate Change Canada</a:t>
            </a:r>
          </a:p>
        </p:txBody>
      </p:sp>
      <p:sp>
        <p:nvSpPr>
          <p:cNvPr id="6" name="Title 1">
            <a:extLst>
              <a:ext uri="{FF2B5EF4-FFF2-40B4-BE49-F238E27FC236}">
                <a16:creationId xmlns:a16="http://schemas.microsoft.com/office/drawing/2014/main" id="{300347F5-C6B1-13EC-BB6E-14F1A9B11F6A}"/>
              </a:ext>
            </a:extLst>
          </p:cNvPr>
          <p:cNvSpPr txBox="1">
            <a:spLocks/>
          </p:cNvSpPr>
          <p:nvPr/>
        </p:nvSpPr>
        <p:spPr>
          <a:xfrm>
            <a:off x="731598" y="1559761"/>
            <a:ext cx="11043842" cy="147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b="1" kern="1200" cap="all" baseline="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Proof="0" dirty="0">
                <a:ln>
                  <a:noFill/>
                </a:ln>
                <a:solidFill>
                  <a:srgbClr val="0B76A0"/>
                </a:solidFill>
                <a:effectLst/>
                <a:uLnTx/>
                <a:uFillTx/>
                <a:ea typeface="+mj-ea"/>
                <a:cs typeface="+mj-cs"/>
              </a:rPr>
              <a:t>Update on Federal </a:t>
            </a:r>
            <a:r>
              <a:rPr lang="en-US" sz="4000" cap="none" dirty="0">
                <a:solidFill>
                  <a:srgbClr val="0B76A0"/>
                </a:solidFill>
              </a:rPr>
              <a:t>A</a:t>
            </a:r>
            <a:r>
              <a:rPr kumimoji="0" lang="en-US" sz="4000" b="1" i="0" u="none" strike="noStrike" kern="1200" cap="none" spc="0" noProof="0" dirty="0" err="1">
                <a:ln>
                  <a:noFill/>
                </a:ln>
                <a:solidFill>
                  <a:srgbClr val="0B76A0"/>
                </a:solidFill>
                <a:effectLst/>
                <a:uLnTx/>
                <a:uFillTx/>
                <a:ea typeface="+mj-ea"/>
                <a:cs typeface="+mj-cs"/>
              </a:rPr>
              <a:t>genda</a:t>
            </a:r>
            <a:r>
              <a:rPr kumimoji="0" lang="en-US" sz="4000" b="1" i="0" u="none" strike="noStrike" kern="1200" cap="none" spc="0" noProof="0" dirty="0">
                <a:ln>
                  <a:noFill/>
                </a:ln>
                <a:solidFill>
                  <a:srgbClr val="0B76A0"/>
                </a:solidFill>
                <a:effectLst/>
                <a:uLnTx/>
                <a:uFillTx/>
                <a:ea typeface="+mj-ea"/>
                <a:cs typeface="+mj-cs"/>
              </a:rPr>
              <a:t>:</a:t>
            </a:r>
          </a:p>
          <a:p>
            <a:pPr marL="0" marR="0" lvl="0" indent="0" algn="l" defTabSz="914400" rtl="0" eaLnBrk="1" fontAlgn="auto" latinLnBrk="0" hangingPunct="1">
              <a:lnSpc>
                <a:spcPct val="100000"/>
              </a:lnSpc>
              <a:spcBef>
                <a:spcPct val="0"/>
              </a:spcBef>
              <a:spcAft>
                <a:spcPts val="0"/>
              </a:spcAft>
              <a:buClrTx/>
              <a:buSzTx/>
              <a:buFontTx/>
              <a:buNone/>
              <a:tabLst/>
              <a:defRPr/>
            </a:pPr>
            <a:r>
              <a:rPr lang="en-US" sz="4000" cap="none" dirty="0">
                <a:solidFill>
                  <a:srgbClr val="0B76A0"/>
                </a:solidFill>
              </a:rPr>
              <a:t>Advancing a Circular Plastics Economy for Canada</a:t>
            </a:r>
            <a:r>
              <a:rPr kumimoji="0" lang="en-US" sz="4000" b="1" i="0" u="none" strike="noStrike" kern="1200" cap="none" spc="0" noProof="0" dirty="0">
                <a:ln>
                  <a:noFill/>
                </a:ln>
                <a:solidFill>
                  <a:srgbClr val="0B76A0"/>
                </a:solidFill>
                <a:effectLst/>
                <a:uLnTx/>
                <a:uFillTx/>
                <a:ea typeface="+mj-ea"/>
                <a:cs typeface="+mj-cs"/>
              </a:rPr>
              <a:t> </a:t>
            </a:r>
          </a:p>
        </p:txBody>
      </p:sp>
    </p:spTree>
    <p:extLst>
      <p:ext uri="{BB962C8B-B14F-4D97-AF65-F5344CB8AC3E}">
        <p14:creationId xmlns:p14="http://schemas.microsoft.com/office/powerpoint/2010/main" val="1998675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59C8F-AE03-E6D9-7467-A834273FFE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70B659D-3BBE-417B-1BAF-385C5F4F5A2F}"/>
              </a:ext>
              <a:ext uri="{C183D7F6-B498-43B3-948B-1728B52AA6E4}">
                <adec:decorative xmlns:adec="http://schemas.microsoft.com/office/drawing/2017/decorative" val="1"/>
              </a:ext>
            </a:extLst>
          </p:cNvPr>
          <p:cNvSpPr/>
          <p:nvPr/>
        </p:nvSpPr>
        <p:spPr>
          <a:xfrm>
            <a:off x="0" y="1436777"/>
            <a:ext cx="8142136" cy="5106926"/>
          </a:xfrm>
          <a:prstGeom prst="rect">
            <a:avLst/>
          </a:prstGeom>
          <a:pattFill prst="ltDnDiag">
            <a:fgClr>
              <a:schemeClr val="bg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37866C28-60BB-0434-83BE-7293C13B643F}"/>
              </a:ext>
            </a:extLst>
          </p:cNvPr>
          <p:cNvSpPr/>
          <p:nvPr/>
        </p:nvSpPr>
        <p:spPr>
          <a:xfrm>
            <a:off x="415452" y="1381635"/>
            <a:ext cx="924560" cy="81281"/>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Diagonal Corners Rounded 20">
            <a:extLst>
              <a:ext uri="{FF2B5EF4-FFF2-40B4-BE49-F238E27FC236}">
                <a16:creationId xmlns:a16="http://schemas.microsoft.com/office/drawing/2014/main" id="{75D0B08B-D0A3-5D6D-EDC0-DEB717E98106}"/>
              </a:ext>
            </a:extLst>
          </p:cNvPr>
          <p:cNvSpPr/>
          <p:nvPr/>
        </p:nvSpPr>
        <p:spPr>
          <a:xfrm flipV="1">
            <a:off x="240759" y="1455610"/>
            <a:ext cx="2389180" cy="4618799"/>
          </a:xfrm>
          <a:prstGeom prst="round2DiagRect">
            <a:avLst>
              <a:gd name="adj1" fmla="val 15927"/>
              <a:gd name="adj2" fmla="val 0"/>
            </a:avLst>
          </a:prstGeom>
          <a:solidFill>
            <a:srgbClr val="1F7E92"/>
          </a:solidFill>
          <a:ln w="38100">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A green and black logo&#10;&#10;AI-generated content may be incorrect.">
            <a:extLst>
              <a:ext uri="{FF2B5EF4-FFF2-40B4-BE49-F238E27FC236}">
                <a16:creationId xmlns:a16="http://schemas.microsoft.com/office/drawing/2014/main" id="{F45CF3F3-379F-E850-9A83-9FF5892AC0E9}"/>
              </a:ext>
            </a:extLst>
          </p:cNvPr>
          <p:cNvPicPr>
            <a:picLocks noChangeAspect="1"/>
          </p:cNvPicPr>
          <p:nvPr/>
        </p:nvPicPr>
        <p:blipFill>
          <a:blip r:embed="rId4">
            <a:extLst>
              <a:ext uri="{28A0092B-C50C-407E-A947-70E740481C1C}">
                <a14:useLocalDpi xmlns:a14="http://schemas.microsoft.com/office/drawing/2010/main" val="0"/>
              </a:ext>
            </a:extLst>
          </a:blip>
          <a:srcRect r="78122"/>
          <a:stretch/>
        </p:blipFill>
        <p:spPr>
          <a:xfrm>
            <a:off x="8587451" y="1470802"/>
            <a:ext cx="1259122" cy="1170296"/>
          </a:xfrm>
          <a:prstGeom prst="rect">
            <a:avLst/>
          </a:prstGeom>
        </p:spPr>
      </p:pic>
      <p:pic>
        <p:nvPicPr>
          <p:cNvPr id="23" name="Picture 22" descr="A green and black logo">
            <a:extLst>
              <a:ext uri="{FF2B5EF4-FFF2-40B4-BE49-F238E27FC236}">
                <a16:creationId xmlns:a16="http://schemas.microsoft.com/office/drawing/2014/main" id="{EF9FC82A-259D-8BDC-A2A7-42435A00B591}"/>
              </a:ext>
            </a:extLst>
          </p:cNvPr>
          <p:cNvPicPr>
            <a:picLocks noChangeAspect="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rcRect l="38172" r="38570"/>
          <a:stretch/>
        </p:blipFill>
        <p:spPr>
          <a:xfrm>
            <a:off x="8525902" y="4169569"/>
            <a:ext cx="1328248" cy="1161351"/>
          </a:xfrm>
          <a:prstGeom prst="rect">
            <a:avLst/>
          </a:prstGeom>
        </p:spPr>
      </p:pic>
      <p:pic>
        <p:nvPicPr>
          <p:cNvPr id="24" name="Picture 23" descr="A green and black logo">
            <a:extLst>
              <a:ext uri="{FF2B5EF4-FFF2-40B4-BE49-F238E27FC236}">
                <a16:creationId xmlns:a16="http://schemas.microsoft.com/office/drawing/2014/main" id="{46EBD660-2436-1F37-392D-AB6E6DC39464}"/>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l="77340"/>
          <a:stretch/>
        </p:blipFill>
        <p:spPr>
          <a:xfrm>
            <a:off x="10132236" y="1475772"/>
            <a:ext cx="1328249" cy="1191961"/>
          </a:xfrm>
          <a:prstGeom prst="rect">
            <a:avLst/>
          </a:prstGeom>
        </p:spPr>
      </p:pic>
      <p:sp>
        <p:nvSpPr>
          <p:cNvPr id="27" name="Text Placeholder 8">
            <a:extLst>
              <a:ext uri="{FF2B5EF4-FFF2-40B4-BE49-F238E27FC236}">
                <a16:creationId xmlns:a16="http://schemas.microsoft.com/office/drawing/2014/main" id="{C3603B09-1836-8C8B-BD4A-E527ADF23445}"/>
              </a:ext>
            </a:extLst>
          </p:cNvPr>
          <p:cNvSpPr txBox="1">
            <a:spLocks/>
          </p:cNvSpPr>
          <p:nvPr/>
        </p:nvSpPr>
        <p:spPr>
          <a:xfrm>
            <a:off x="10402559" y="2786884"/>
            <a:ext cx="925879" cy="792052"/>
          </a:xfrm>
          <a:prstGeom prst="rect">
            <a:avLst/>
          </a:prstGeom>
          <a:noFill/>
          <a:ln w="0" cmpd="sng">
            <a:noFill/>
            <a:prstDash val="solid"/>
          </a:ln>
        </p:spPr>
        <p:txBody>
          <a:bodyPr vert="horz" lIns="0" tIns="15875" rIns="0" bIns="0" rtlCol="0" anchor="t"/>
          <a:lstStyle>
            <a:defPPr>
              <a:defRPr lang="en-US"/>
            </a:defPPr>
            <a:lvl1pPr marL="0" algn="l" defTabSz="457200" rtl="0" eaLnBrk="1" latinLnBrk="0" hangingPunct="1">
              <a:defRPr sz="176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ts val="1200"/>
              </a:lnSpc>
            </a:pPr>
            <a:r>
              <a:rPr lang="en-US" sz="1050" spc="-10">
                <a:solidFill>
                  <a:srgbClr val="6C6D6F"/>
                </a:solidFill>
                <a:cs typeface="Arial" panose="020B0604020202020204" pitchFamily="34" charset="0"/>
              </a:rPr>
              <a:t>Over</a:t>
            </a:r>
            <a:r>
              <a:rPr lang="en-US" sz="1050" b="1" spc="-10">
                <a:solidFill>
                  <a:srgbClr val="0F9AAD"/>
                </a:solidFill>
                <a:cs typeface="Arial" panose="020B0604020202020204" pitchFamily="34" charset="0"/>
              </a:rPr>
              <a:t> </a:t>
            </a:r>
          </a:p>
          <a:p>
            <a:pPr algn="ctr">
              <a:lnSpc>
                <a:spcPts val="1200"/>
              </a:lnSpc>
              <a:spcAft>
                <a:spcPts val="140"/>
              </a:spcAft>
            </a:pPr>
            <a:r>
              <a:rPr lang="en-US" sz="1100" b="1">
                <a:solidFill>
                  <a:srgbClr val="247D8A"/>
                </a:solidFill>
                <a:cs typeface="Arial" panose="020B0604020202020204" pitchFamily="34" charset="0"/>
              </a:rPr>
              <a:t>800 species </a:t>
            </a:r>
            <a:r>
              <a:rPr lang="en-US" sz="1050" spc="-10">
                <a:solidFill>
                  <a:srgbClr val="6C6D6F"/>
                </a:solidFill>
                <a:cs typeface="Arial" panose="020B0604020202020204" pitchFamily="34" charset="0"/>
              </a:rPr>
              <a:t>worldwide are impacted by</a:t>
            </a:r>
            <a:r>
              <a:rPr lang="en-US" sz="1050" b="1" spc="-10">
                <a:solidFill>
                  <a:srgbClr val="0F9AAD"/>
                </a:solidFill>
                <a:cs typeface="Arial" panose="020B0604020202020204" pitchFamily="34" charset="0"/>
              </a:rPr>
              <a:t> </a:t>
            </a:r>
            <a:r>
              <a:rPr lang="en-US" sz="1050" spc="-10">
                <a:solidFill>
                  <a:srgbClr val="6C6D6F"/>
                </a:solidFill>
                <a:cs typeface="Arial" panose="020B0604020202020204" pitchFamily="34" charset="0"/>
              </a:rPr>
              <a:t>marine litter</a:t>
            </a:r>
          </a:p>
        </p:txBody>
      </p:sp>
      <p:sp>
        <p:nvSpPr>
          <p:cNvPr id="28" name="Text Placeholder 9">
            <a:extLst>
              <a:ext uri="{FF2B5EF4-FFF2-40B4-BE49-F238E27FC236}">
                <a16:creationId xmlns:a16="http://schemas.microsoft.com/office/drawing/2014/main" id="{8484190E-063B-B21B-646E-E60140A6D783}"/>
              </a:ext>
            </a:extLst>
          </p:cNvPr>
          <p:cNvSpPr txBox="1">
            <a:spLocks/>
          </p:cNvSpPr>
          <p:nvPr/>
        </p:nvSpPr>
        <p:spPr>
          <a:xfrm>
            <a:off x="8499583" y="5458170"/>
            <a:ext cx="1348265" cy="1085533"/>
          </a:xfrm>
          <a:prstGeom prst="rect">
            <a:avLst/>
          </a:prstGeom>
          <a:noFill/>
          <a:ln w="0" cmpd="sng">
            <a:noFill/>
            <a:prstDash val="solid"/>
          </a:ln>
        </p:spPr>
        <p:txBody>
          <a:bodyPr vert="horz" lIns="0" tIns="0" rIns="0" bIns="0" rtlCol="0" anchor="t"/>
          <a:lstStyle>
            <a:defPPr>
              <a:defRPr lang="en-US"/>
            </a:defPPr>
            <a:lvl1pPr marL="0" algn="l" defTabSz="457200" rtl="0" eaLnBrk="1" latinLnBrk="0" hangingPunct="1">
              <a:defRPr sz="176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ts val="1200"/>
              </a:lnSpc>
              <a:spcAft>
                <a:spcPts val="70"/>
              </a:spcAft>
            </a:pPr>
            <a:r>
              <a:rPr lang="en-US" sz="1050" dirty="0">
                <a:solidFill>
                  <a:srgbClr val="6C6D6F"/>
                </a:solidFill>
                <a:cs typeface="Arial" panose="020B0604020202020204" pitchFamily="34" charset="0"/>
              </a:rPr>
              <a:t>Plastic-related emissions could reach</a:t>
            </a:r>
            <a:r>
              <a:rPr lang="en-US" sz="1050" b="1" dirty="0">
                <a:solidFill>
                  <a:srgbClr val="2BA346"/>
                </a:solidFill>
                <a:cs typeface="Arial" panose="020B0604020202020204" pitchFamily="34" charset="0"/>
              </a:rPr>
              <a:t> </a:t>
            </a:r>
            <a:r>
              <a:rPr lang="en-US" sz="1050" b="1" dirty="0">
                <a:solidFill>
                  <a:srgbClr val="4D895D"/>
                </a:solidFill>
                <a:cs typeface="Arial" panose="020B0604020202020204" pitchFamily="34" charset="0"/>
              </a:rPr>
              <a:t>1.34Gt/year </a:t>
            </a:r>
            <a:r>
              <a:rPr lang="en-US" sz="1050" dirty="0">
                <a:solidFill>
                  <a:srgbClr val="6C6D6F"/>
                </a:solidFill>
                <a:cs typeface="Arial" panose="020B0604020202020204" pitchFamily="34" charset="0"/>
              </a:rPr>
              <a:t>equivalent to</a:t>
            </a:r>
            <a:r>
              <a:rPr lang="en-US" sz="1050" b="1" dirty="0">
                <a:solidFill>
                  <a:srgbClr val="2BA346"/>
                </a:solidFill>
                <a:cs typeface="Arial" panose="020B0604020202020204" pitchFamily="34" charset="0"/>
              </a:rPr>
              <a:t> </a:t>
            </a:r>
            <a:r>
              <a:rPr lang="en-US" sz="1050" b="1" dirty="0">
                <a:solidFill>
                  <a:srgbClr val="4D895D"/>
                </a:solidFill>
                <a:cs typeface="Arial" panose="020B0604020202020204" pitchFamily="34" charset="0"/>
              </a:rPr>
              <a:t>more than 295 new 500-MW coal-fired power plants </a:t>
            </a:r>
            <a:r>
              <a:rPr lang="en-US" sz="1050" dirty="0">
                <a:solidFill>
                  <a:srgbClr val="6C6D6F"/>
                </a:solidFill>
                <a:cs typeface="Arial" panose="020B0604020202020204" pitchFamily="34" charset="0"/>
              </a:rPr>
              <a:t>by 2030 </a:t>
            </a:r>
          </a:p>
        </p:txBody>
      </p:sp>
      <p:sp>
        <p:nvSpPr>
          <p:cNvPr id="29" name="Text Placeholder 10">
            <a:extLst>
              <a:ext uri="{FF2B5EF4-FFF2-40B4-BE49-F238E27FC236}">
                <a16:creationId xmlns:a16="http://schemas.microsoft.com/office/drawing/2014/main" id="{A484087E-EA26-D3F1-27DE-43B0B453EADA}"/>
              </a:ext>
            </a:extLst>
          </p:cNvPr>
          <p:cNvSpPr txBox="1">
            <a:spLocks/>
          </p:cNvSpPr>
          <p:nvPr/>
        </p:nvSpPr>
        <p:spPr>
          <a:xfrm>
            <a:off x="8536048" y="2807900"/>
            <a:ext cx="1308777" cy="1105485"/>
          </a:xfrm>
          <a:prstGeom prst="rect">
            <a:avLst/>
          </a:prstGeom>
          <a:noFill/>
          <a:ln w="0" cmpd="sng">
            <a:noFill/>
            <a:prstDash val="solid"/>
          </a:ln>
        </p:spPr>
        <p:txBody>
          <a:bodyPr vert="horz" lIns="0" tIns="0" rIns="0" bIns="0" rtlCol="0" anchor="t"/>
          <a:lstStyle>
            <a:defPPr>
              <a:defRPr lang="en-US"/>
            </a:defPPr>
            <a:lvl1pPr marL="0" algn="l" defTabSz="457200" rtl="0" eaLnBrk="1" latinLnBrk="0" hangingPunct="1">
              <a:defRPr sz="176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ts val="1200"/>
              </a:lnSpc>
            </a:pPr>
            <a:r>
              <a:rPr lang="en-US" sz="1050">
                <a:solidFill>
                  <a:srgbClr val="6C6D6F"/>
                </a:solidFill>
                <a:cs typeface="Arial" panose="020B0604020202020204" pitchFamily="34" charset="0"/>
              </a:rPr>
              <a:t>Plastic pollution costs up to</a:t>
            </a:r>
            <a:r>
              <a:rPr lang="en-US" sz="1050" b="1">
                <a:solidFill>
                  <a:srgbClr val="0F9AAD"/>
                </a:solidFill>
                <a:cs typeface="Arial" panose="020B0604020202020204" pitchFamily="34" charset="0"/>
              </a:rPr>
              <a:t> </a:t>
            </a:r>
            <a:r>
              <a:rPr lang="en-US" sz="1100" b="1">
                <a:solidFill>
                  <a:srgbClr val="247D8A"/>
                </a:solidFill>
                <a:cs typeface="Arial" panose="020B0604020202020204" pitchFamily="34" charset="0"/>
              </a:rPr>
              <a:t>$2.5 trillion</a:t>
            </a:r>
            <a:r>
              <a:rPr lang="en-US" sz="1100">
                <a:solidFill>
                  <a:srgbClr val="247D8A"/>
                </a:solidFill>
                <a:cs typeface="Arial" panose="020B0604020202020204" pitchFamily="34" charset="0"/>
              </a:rPr>
              <a:t> </a:t>
            </a:r>
            <a:r>
              <a:rPr lang="en-US" sz="1050">
                <a:solidFill>
                  <a:srgbClr val="6C6D6F"/>
                </a:solidFill>
                <a:cs typeface="Arial" panose="020B0604020202020204" pitchFamily="34" charset="0"/>
              </a:rPr>
              <a:t>in </a:t>
            </a:r>
            <a:r>
              <a:rPr lang="en-US" sz="1100" b="1">
                <a:solidFill>
                  <a:srgbClr val="247D8A"/>
                </a:solidFill>
                <a:cs typeface="Arial" panose="020B0604020202020204" pitchFamily="34" charset="0"/>
              </a:rPr>
              <a:t>ecological</a:t>
            </a:r>
            <a:r>
              <a:rPr lang="en-US" sz="1100">
                <a:solidFill>
                  <a:srgbClr val="247D8A"/>
                </a:solidFill>
                <a:cs typeface="Arial" panose="020B0604020202020204" pitchFamily="34" charset="0"/>
              </a:rPr>
              <a:t>, </a:t>
            </a:r>
            <a:r>
              <a:rPr lang="en-US" sz="1100" b="1">
                <a:solidFill>
                  <a:srgbClr val="247D8A"/>
                </a:solidFill>
                <a:cs typeface="Arial" panose="020B0604020202020204" pitchFamily="34" charset="0"/>
              </a:rPr>
              <a:t>economic </a:t>
            </a:r>
            <a:r>
              <a:rPr lang="en-US" sz="1050">
                <a:solidFill>
                  <a:srgbClr val="6C6D6F"/>
                </a:solidFill>
                <a:cs typeface="Arial" panose="020B0604020202020204" pitchFamily="34" charset="0"/>
              </a:rPr>
              <a:t>and</a:t>
            </a:r>
            <a:r>
              <a:rPr lang="en-US" sz="1050" b="1">
                <a:solidFill>
                  <a:srgbClr val="0F9AAD"/>
                </a:solidFill>
                <a:cs typeface="Arial" panose="020B0604020202020204" pitchFamily="34" charset="0"/>
              </a:rPr>
              <a:t> </a:t>
            </a:r>
            <a:r>
              <a:rPr lang="en-US" sz="1100" b="1">
                <a:solidFill>
                  <a:srgbClr val="247D8A"/>
                </a:solidFill>
                <a:cs typeface="Arial" panose="020B0604020202020204" pitchFamily="34" charset="0"/>
              </a:rPr>
              <a:t>social impacts </a:t>
            </a:r>
            <a:r>
              <a:rPr lang="en-US" sz="1050">
                <a:solidFill>
                  <a:srgbClr val="6C6D6F"/>
                </a:solidFill>
                <a:cs typeface="Arial" panose="020B0604020202020204" pitchFamily="34" charset="0"/>
              </a:rPr>
              <a:t>annually</a:t>
            </a:r>
          </a:p>
        </p:txBody>
      </p:sp>
      <p:pic>
        <p:nvPicPr>
          <p:cNvPr id="30" name="Picture 29" descr="A graph of different colored lines">
            <a:extLst>
              <a:ext uri="{FF2B5EF4-FFF2-40B4-BE49-F238E27FC236}">
                <a16:creationId xmlns:a16="http://schemas.microsoft.com/office/drawing/2014/main" id="{62AFC248-4ADA-2DA9-665F-D46B4B02DCDF}"/>
              </a:ext>
            </a:extLst>
          </p:cNvPr>
          <p:cNvPicPr>
            <a:picLocks noChangeAspect="1"/>
          </p:cNvPicPr>
          <p:nvPr/>
        </p:nvPicPr>
        <p:blipFill>
          <a:blip r:embed="rId5">
            <a:extLst>
              <a:ext uri="{28A0092B-C50C-407E-A947-70E740481C1C}">
                <a14:useLocalDpi xmlns:a14="http://schemas.microsoft.com/office/drawing/2010/main" val="0"/>
              </a:ext>
            </a:extLst>
          </a:blip>
          <a:srcRect t="28842" b="18016"/>
          <a:stretch/>
        </p:blipFill>
        <p:spPr>
          <a:xfrm>
            <a:off x="2699216" y="2491784"/>
            <a:ext cx="5453829" cy="2898251"/>
          </a:xfrm>
          <a:prstGeom prst="rect">
            <a:avLst/>
          </a:prstGeom>
        </p:spPr>
      </p:pic>
      <p:sp>
        <p:nvSpPr>
          <p:cNvPr id="31" name="TextBox 30">
            <a:extLst>
              <a:ext uri="{FF2B5EF4-FFF2-40B4-BE49-F238E27FC236}">
                <a16:creationId xmlns:a16="http://schemas.microsoft.com/office/drawing/2014/main" id="{C011821A-0DEF-180C-2A4F-3B16C61D7ADE}"/>
              </a:ext>
            </a:extLst>
          </p:cNvPr>
          <p:cNvSpPr txBox="1"/>
          <p:nvPr/>
        </p:nvSpPr>
        <p:spPr>
          <a:xfrm>
            <a:off x="4098388" y="5551564"/>
            <a:ext cx="2330913" cy="212559"/>
          </a:xfrm>
          <a:prstGeom prst="rect">
            <a:avLst/>
          </a:prstGeom>
          <a:noFill/>
        </p:spPr>
        <p:txBody>
          <a:bodyPr wrap="square" rtlCol="0">
            <a:spAutoFit/>
          </a:bodyPr>
          <a:lstStyle/>
          <a:p>
            <a:pPr algn="ctr">
              <a:lnSpc>
                <a:spcPct val="85000"/>
              </a:lnSpc>
            </a:pPr>
            <a:r>
              <a:rPr lang="en-US" sz="900" i="0">
                <a:solidFill>
                  <a:srgbClr val="5B5B5B"/>
                </a:solidFill>
                <a:effectLst/>
              </a:rPr>
              <a:t>Data source: </a:t>
            </a:r>
            <a:r>
              <a:rPr lang="en-US" sz="900" b="0" i="0" u="sng">
                <a:solidFill>
                  <a:srgbClr val="5B5B5B"/>
                </a:solidFill>
                <a:effectLst/>
                <a:hlinkClick r:id="rId6"/>
              </a:rPr>
              <a:t>OECD (2022)</a:t>
            </a:r>
            <a:r>
              <a:rPr lang="en-US" sz="900" b="0" i="0">
                <a:solidFill>
                  <a:srgbClr val="5B5B5B"/>
                </a:solidFill>
                <a:effectLst/>
              </a:rPr>
              <a:t> </a:t>
            </a:r>
            <a:endParaRPr lang="en-US" sz="900"/>
          </a:p>
        </p:txBody>
      </p:sp>
      <p:sp>
        <p:nvSpPr>
          <p:cNvPr id="32" name="TextBox 31">
            <a:extLst>
              <a:ext uri="{FF2B5EF4-FFF2-40B4-BE49-F238E27FC236}">
                <a16:creationId xmlns:a16="http://schemas.microsoft.com/office/drawing/2014/main" id="{5F0BE580-13DC-9EFF-8238-553CFB1AE6E1}"/>
              </a:ext>
            </a:extLst>
          </p:cNvPr>
          <p:cNvSpPr txBox="1"/>
          <p:nvPr/>
        </p:nvSpPr>
        <p:spPr>
          <a:xfrm>
            <a:off x="2869184" y="2118623"/>
            <a:ext cx="4789323" cy="291618"/>
          </a:xfrm>
          <a:prstGeom prst="rect">
            <a:avLst/>
          </a:prstGeom>
          <a:noFill/>
        </p:spPr>
        <p:txBody>
          <a:bodyPr wrap="square">
            <a:spAutoFit/>
          </a:bodyPr>
          <a:lstStyle>
            <a:defPPr>
              <a:defRPr lang="en-US"/>
            </a:defPPr>
            <a:lvl1pPr fontAlgn="ctr">
              <a:lnSpc>
                <a:spcPct val="90000"/>
              </a:lnSpc>
              <a:spcAft>
                <a:spcPts val="600"/>
              </a:spcAft>
              <a:defRPr sz="1600" b="1">
                <a:solidFill>
                  <a:srgbClr val="038DA2"/>
                </a:solidFill>
              </a:defRPr>
            </a:lvl1pPr>
          </a:lstStyle>
          <a:p>
            <a:pPr algn="ctr"/>
            <a:r>
              <a:rPr lang="en-US" sz="1400" dirty="0"/>
              <a:t>Global plastics production, 1980 to 2020 (tonnes)</a:t>
            </a:r>
          </a:p>
        </p:txBody>
      </p:sp>
      <p:pic>
        <p:nvPicPr>
          <p:cNvPr id="35" name="Picture 34" descr="A logo of a plastic bottle and a straw&#10;&#10;AI-generated content may be incorrect.">
            <a:extLst>
              <a:ext uri="{FF2B5EF4-FFF2-40B4-BE49-F238E27FC236}">
                <a16:creationId xmlns:a16="http://schemas.microsoft.com/office/drawing/2014/main" id="{1ABF03FB-07AA-7F6B-5182-E7663A68B330}"/>
              </a:ext>
            </a:extLst>
          </p:cNvPr>
          <p:cNvPicPr>
            <a:picLocks noChangeAspect="1"/>
          </p:cNvPicPr>
          <p:nvPr/>
        </p:nvPicPr>
        <p:blipFill>
          <a:blip r:embed="rId7">
            <a:extLst>
              <a:ext uri="{28A0092B-C50C-407E-A947-70E740481C1C}">
                <a14:useLocalDpi xmlns:a14="http://schemas.microsoft.com/office/drawing/2010/main" val="0"/>
              </a:ext>
            </a:extLst>
          </a:blip>
          <a:srcRect l="2216" t="3614" r="1934" b="2419"/>
          <a:stretch/>
        </p:blipFill>
        <p:spPr>
          <a:xfrm>
            <a:off x="833115" y="1757198"/>
            <a:ext cx="1313195" cy="1239293"/>
          </a:xfrm>
          <a:prstGeom prst="rect">
            <a:avLst/>
          </a:prstGeom>
        </p:spPr>
      </p:pic>
      <p:sp>
        <p:nvSpPr>
          <p:cNvPr id="36" name="Text Placeholder 6">
            <a:extLst>
              <a:ext uri="{FF2B5EF4-FFF2-40B4-BE49-F238E27FC236}">
                <a16:creationId xmlns:a16="http://schemas.microsoft.com/office/drawing/2014/main" id="{81EFF40C-0429-A31B-E176-3565118B7620}"/>
              </a:ext>
            </a:extLst>
          </p:cNvPr>
          <p:cNvSpPr txBox="1">
            <a:spLocks/>
          </p:cNvSpPr>
          <p:nvPr/>
        </p:nvSpPr>
        <p:spPr>
          <a:xfrm>
            <a:off x="537607" y="3185206"/>
            <a:ext cx="1788752" cy="2694092"/>
          </a:xfrm>
          <a:prstGeom prst="rect">
            <a:avLst/>
          </a:prstGeom>
          <a:noFill/>
          <a:ln w="0" cmpd="sng">
            <a:noFill/>
            <a:prstDash val="solid"/>
          </a:ln>
        </p:spPr>
        <p:txBody>
          <a:bodyPr vert="horz" lIns="0" tIns="20320" rIns="0" bIns="0" rtlCol="0" anchor="t"/>
          <a:lstStyle>
            <a:defPPr>
              <a:defRPr lang="en-US"/>
            </a:defPPr>
            <a:lvl1pPr marL="0" algn="l" defTabSz="457200" rtl="0" eaLnBrk="1" latinLnBrk="0" hangingPunct="1">
              <a:defRPr sz="176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50" indent="-171450">
              <a:spcBef>
                <a:spcPts val="705"/>
              </a:spcBef>
              <a:buFont typeface="Arial" panose="020B0604020202020204" pitchFamily="34" charset="0"/>
              <a:buChar char="•"/>
            </a:pPr>
            <a:r>
              <a:rPr kumimoji="0" lang="en-US" sz="1400" i="0" u="none" strike="noStrike" kern="1200" cap="none" spc="0" normalizeH="0" baseline="0" noProof="0" dirty="0">
                <a:ln>
                  <a:noFill/>
                </a:ln>
                <a:solidFill>
                  <a:srgbClr val="FFFFFF"/>
                </a:solidFill>
                <a:effectLst/>
                <a:uLnTx/>
                <a:uFillTx/>
                <a:ea typeface="+mn-ea"/>
                <a:cs typeface="Arial" panose="020B0604020202020204" pitchFamily="34" charset="0"/>
              </a:rPr>
              <a:t>Global plastic production and waste is set to </a:t>
            </a:r>
            <a:r>
              <a:rPr kumimoji="0" lang="en-US" sz="1400" b="1" i="0" u="none" strike="noStrike" kern="1200" cap="none" spc="0" normalizeH="0" baseline="0" noProof="0" dirty="0">
                <a:ln>
                  <a:noFill/>
                </a:ln>
                <a:solidFill>
                  <a:srgbClr val="FFFFFF"/>
                </a:solidFill>
                <a:effectLst/>
                <a:uLnTx/>
                <a:uFillTx/>
                <a:ea typeface="+mn-ea"/>
                <a:cs typeface="Arial" panose="020B0604020202020204" pitchFamily="34" charset="0"/>
              </a:rPr>
              <a:t>triple</a:t>
            </a:r>
            <a:r>
              <a:rPr kumimoji="0" lang="en-US" sz="1400" i="0" u="none" strike="noStrike" kern="1200" cap="none" spc="0" normalizeH="0" baseline="0" noProof="0" dirty="0">
                <a:ln>
                  <a:noFill/>
                </a:ln>
                <a:solidFill>
                  <a:srgbClr val="FFFFFF"/>
                </a:solidFill>
                <a:effectLst/>
                <a:uLnTx/>
                <a:uFillTx/>
                <a:ea typeface="+mn-ea"/>
                <a:cs typeface="Arial" panose="020B0604020202020204" pitchFamily="34" charset="0"/>
              </a:rPr>
              <a:t> </a:t>
            </a:r>
            <a:r>
              <a:rPr kumimoji="0" lang="en-US" sz="1400" i="0" u="none" strike="noStrike" kern="1200" cap="none" spc="-10" normalizeH="0" baseline="0" noProof="0" dirty="0">
                <a:ln>
                  <a:noFill/>
                </a:ln>
                <a:solidFill>
                  <a:srgbClr val="FFFFFF"/>
                </a:solidFill>
                <a:effectLst/>
                <a:uLnTx/>
                <a:uFillTx/>
                <a:ea typeface="+mn-ea"/>
                <a:cs typeface="Arial" panose="020B0604020202020204" pitchFamily="34" charset="0"/>
              </a:rPr>
              <a:t>by 2060</a:t>
            </a:r>
          </a:p>
          <a:p>
            <a:pPr marL="171450" indent="-171450">
              <a:spcBef>
                <a:spcPts val="705"/>
              </a:spcBef>
              <a:buFont typeface="Arial" panose="020B0604020202020204" pitchFamily="34" charset="0"/>
              <a:buChar char="•"/>
            </a:pPr>
            <a:r>
              <a:rPr lang="en-US" sz="1400" dirty="0">
                <a:solidFill>
                  <a:srgbClr val="FFFFFF"/>
                </a:solidFill>
                <a:cs typeface="Arial" panose="020B0604020202020204" pitchFamily="34" charset="0"/>
              </a:rPr>
              <a:t>22% of plastic waste is mismanaged or released into the environment - by 2040, 23-37 million tons of plastic waste will enter the ocean every year</a:t>
            </a:r>
          </a:p>
        </p:txBody>
      </p:sp>
      <p:sp>
        <p:nvSpPr>
          <p:cNvPr id="37" name="Rectangle: Diagonal Corners Rounded 36">
            <a:extLst>
              <a:ext uri="{FF2B5EF4-FFF2-40B4-BE49-F238E27FC236}">
                <a16:creationId xmlns:a16="http://schemas.microsoft.com/office/drawing/2014/main" id="{B3095854-A2F2-0B6C-5B0A-D187DC9572B0}"/>
              </a:ext>
            </a:extLst>
          </p:cNvPr>
          <p:cNvSpPr/>
          <p:nvPr/>
        </p:nvSpPr>
        <p:spPr>
          <a:xfrm flipV="1">
            <a:off x="10163740" y="4176339"/>
            <a:ext cx="1255048" cy="1154111"/>
          </a:xfrm>
          <a:prstGeom prst="round2DiagRect">
            <a:avLst>
              <a:gd name="adj1" fmla="val 22616"/>
              <a:gd name="adj2" fmla="val 0"/>
            </a:avLst>
          </a:prstGeom>
          <a:solidFill>
            <a:srgbClr val="C8D9CA"/>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Graphic 37" descr="Globe outline">
            <a:extLst>
              <a:ext uri="{FF2B5EF4-FFF2-40B4-BE49-F238E27FC236}">
                <a16:creationId xmlns:a16="http://schemas.microsoft.com/office/drawing/2014/main" id="{4D03CEAE-66BF-60B5-DA08-F3D7837AA7B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309375" y="4282541"/>
            <a:ext cx="914400" cy="914400"/>
          </a:xfrm>
          <a:prstGeom prst="rect">
            <a:avLst/>
          </a:prstGeom>
        </p:spPr>
      </p:pic>
      <p:sp>
        <p:nvSpPr>
          <p:cNvPr id="39" name="Text Placeholder 8">
            <a:extLst>
              <a:ext uri="{FF2B5EF4-FFF2-40B4-BE49-F238E27FC236}">
                <a16:creationId xmlns:a16="http://schemas.microsoft.com/office/drawing/2014/main" id="{D493AB1E-698B-50FF-BA9C-9EDA2FF6A2E8}"/>
              </a:ext>
            </a:extLst>
          </p:cNvPr>
          <p:cNvSpPr txBox="1">
            <a:spLocks/>
          </p:cNvSpPr>
          <p:nvPr/>
        </p:nvSpPr>
        <p:spPr>
          <a:xfrm>
            <a:off x="10163740" y="5439441"/>
            <a:ext cx="1276985" cy="1072771"/>
          </a:xfrm>
          <a:prstGeom prst="rect">
            <a:avLst/>
          </a:prstGeom>
          <a:noFill/>
          <a:ln w="0" cmpd="sng">
            <a:noFill/>
            <a:prstDash val="solid"/>
          </a:ln>
        </p:spPr>
        <p:txBody>
          <a:bodyPr vert="horz" lIns="0" tIns="15875" rIns="0" bIns="0" rtlCol="0" anchor="t"/>
          <a:lstStyle>
            <a:defPPr>
              <a:defRPr lang="en-US"/>
            </a:defPPr>
            <a:lvl1pPr marL="0" algn="l" defTabSz="457200" rtl="0" eaLnBrk="1" latinLnBrk="0" hangingPunct="1">
              <a:defRPr sz="176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ts val="1300"/>
              </a:lnSpc>
              <a:spcAft>
                <a:spcPts val="140"/>
              </a:spcAft>
            </a:pPr>
            <a:r>
              <a:rPr lang="en-US" sz="1050">
                <a:cs typeface="Arial" panose="020B0604020202020204" pitchFamily="34" charset="0"/>
              </a:rPr>
              <a:t>Countries around the world are currently developing an </a:t>
            </a:r>
            <a:r>
              <a:rPr lang="en-US" sz="1050" b="1">
                <a:solidFill>
                  <a:srgbClr val="4D895D"/>
                </a:solidFill>
                <a:cs typeface="Arial" panose="020B0604020202020204" pitchFamily="34" charset="0"/>
              </a:rPr>
              <a:t>international legally binding instrument </a:t>
            </a:r>
            <a:r>
              <a:rPr lang="en-US" sz="1050">
                <a:cs typeface="Arial" panose="020B0604020202020204" pitchFamily="34" charset="0"/>
              </a:rPr>
              <a:t>on plastic pollution</a:t>
            </a:r>
            <a:endParaRPr lang="en-US" sz="1050" spc="-10">
              <a:solidFill>
                <a:srgbClr val="0F9AAD"/>
              </a:solidFill>
              <a:cs typeface="Arial" panose="020B0604020202020204" pitchFamily="34" charset="0"/>
            </a:endParaRPr>
          </a:p>
        </p:txBody>
      </p:sp>
      <p:sp>
        <p:nvSpPr>
          <p:cNvPr id="40" name="Text Placeholder 18">
            <a:extLst>
              <a:ext uri="{FF2B5EF4-FFF2-40B4-BE49-F238E27FC236}">
                <a16:creationId xmlns:a16="http://schemas.microsoft.com/office/drawing/2014/main" id="{B06497EB-4E22-2FC9-D8C1-8686A41E01AB}"/>
              </a:ext>
            </a:extLst>
          </p:cNvPr>
          <p:cNvSpPr txBox="1">
            <a:spLocks/>
          </p:cNvSpPr>
          <p:nvPr/>
        </p:nvSpPr>
        <p:spPr>
          <a:xfrm>
            <a:off x="3722703" y="3795572"/>
            <a:ext cx="1030102" cy="104828"/>
          </a:xfrm>
          <a:prstGeom prst="roundRect">
            <a:avLst/>
          </a:prstGeom>
          <a:noFill/>
          <a:ln w="0" cmpd="sng">
            <a:noFill/>
            <a:prstDash val="solid"/>
          </a:ln>
          <a:effectLst/>
        </p:spPr>
        <p:txBody>
          <a:bodyPr vert="horz" lIns="0" tIns="0" rIns="0" bIns="0" rtlCol="0" anchor="ctr" anchorCtr="1"/>
          <a:lstStyle>
            <a:defPPr>
              <a:defRPr lang="en-US"/>
            </a:defPPr>
            <a:lvl1pPr marL="0" algn="l" defTabSz="457200" rtl="0" eaLnBrk="1" latinLnBrk="0" hangingPunct="1">
              <a:defRPr sz="176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ts val="700"/>
              </a:lnSpc>
            </a:pPr>
            <a:r>
              <a:rPr lang="en-US" sz="700" spc="-20">
                <a:solidFill>
                  <a:schemeClr val="bg1">
                    <a:lumMod val="50000"/>
                  </a:schemeClr>
                </a:solidFill>
                <a:latin typeface="Arial Narrow" panose="020B0606020202030204" pitchFamily="34" charset="0"/>
                <a:cs typeface="Arial" panose="020B0604020202020204" pitchFamily="34" charset="0"/>
              </a:rPr>
              <a:t>(equipment, furniture, etc.)</a:t>
            </a:r>
          </a:p>
        </p:txBody>
      </p:sp>
      <p:sp>
        <p:nvSpPr>
          <p:cNvPr id="4" name="Rectangle 3" descr="Decorative">
            <a:extLst>
              <a:ext uri="{FF2B5EF4-FFF2-40B4-BE49-F238E27FC236}">
                <a16:creationId xmlns:a16="http://schemas.microsoft.com/office/drawing/2014/main" id="{F405A8A4-DB46-750E-70F2-D4D9B2B25D54}"/>
              </a:ext>
            </a:extLst>
          </p:cNvPr>
          <p:cNvSpPr/>
          <p:nvPr>
            <p:custDataLst>
              <p:tags r:id="rId1"/>
            </p:custDataLst>
          </p:nvPr>
        </p:nvSpPr>
        <p:spPr>
          <a:xfrm>
            <a:off x="0" y="0"/>
            <a:ext cx="12192000" cy="1188720"/>
          </a:xfrm>
          <a:prstGeom prst="rect">
            <a:avLst/>
          </a:prstGeom>
          <a:solidFill>
            <a:srgbClr val="15457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prstClr val="white"/>
                </a:solidFill>
                <a:effectLst/>
                <a:uLnTx/>
                <a:uFillTx/>
                <a:latin typeface="Aptos Display" panose="020B0004020202020204" pitchFamily="34" charset="0"/>
              </a:rPr>
              <a:t>State of plastics globally</a:t>
            </a:r>
          </a:p>
        </p:txBody>
      </p:sp>
      <p:sp>
        <p:nvSpPr>
          <p:cNvPr id="3" name="Slide Number Placeholder 2">
            <a:extLst>
              <a:ext uri="{FF2B5EF4-FFF2-40B4-BE49-F238E27FC236}">
                <a16:creationId xmlns:a16="http://schemas.microsoft.com/office/drawing/2014/main" id="{40972888-E00A-0CA8-7EA7-F09D736DFE5B}"/>
              </a:ext>
            </a:extLst>
          </p:cNvPr>
          <p:cNvSpPr>
            <a:spLocks noGrp="1"/>
          </p:cNvSpPr>
          <p:nvPr>
            <p:ph type="sldNum" sz="quarter" idx="12"/>
          </p:nvPr>
        </p:nvSpPr>
        <p:spPr>
          <a:xfrm>
            <a:off x="9448800" y="6492875"/>
            <a:ext cx="2743200" cy="365125"/>
          </a:xfrm>
        </p:spPr>
        <p:txBody>
          <a:bodyPr/>
          <a:lstStyle/>
          <a:p>
            <a:fld id="{D7DA97B9-EE92-4ABE-86CF-D1E0A20C915F}" type="slidenum">
              <a:rPr lang="en-US" smtClean="0"/>
              <a:t>2</a:t>
            </a:fld>
            <a:endParaRPr lang="en-US" dirty="0"/>
          </a:p>
        </p:txBody>
      </p:sp>
    </p:spTree>
    <p:extLst>
      <p:ext uri="{BB962C8B-B14F-4D97-AF65-F5344CB8AC3E}">
        <p14:creationId xmlns:p14="http://schemas.microsoft.com/office/powerpoint/2010/main" val="312978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23E9E-E776-9F0E-FFB8-C6DFAD6FF7D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AF2E716-C854-2834-32ED-85D1B3C411F5}"/>
              </a:ext>
            </a:extLst>
          </p:cNvPr>
          <p:cNvSpPr/>
          <p:nvPr/>
        </p:nvSpPr>
        <p:spPr>
          <a:xfrm>
            <a:off x="2630319" y="1821728"/>
            <a:ext cx="6601132" cy="3695560"/>
          </a:xfrm>
          <a:prstGeom prst="rect">
            <a:avLst/>
          </a:prstGeom>
          <a:solidFill>
            <a:srgbClr val="F4F8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Diagonal Corners Rounded 1">
            <a:extLst>
              <a:ext uri="{FF2B5EF4-FFF2-40B4-BE49-F238E27FC236}">
                <a16:creationId xmlns:a16="http://schemas.microsoft.com/office/drawing/2014/main" id="{CBFA82C9-2A69-15F6-9E9C-0A9265D324B4}"/>
              </a:ext>
            </a:extLst>
          </p:cNvPr>
          <p:cNvSpPr/>
          <p:nvPr/>
        </p:nvSpPr>
        <p:spPr>
          <a:xfrm flipV="1">
            <a:off x="240759" y="1284158"/>
            <a:ext cx="2389180" cy="5077039"/>
          </a:xfrm>
          <a:prstGeom prst="round2DiagRect">
            <a:avLst>
              <a:gd name="adj1" fmla="val 15927"/>
              <a:gd name="adj2" fmla="val 0"/>
            </a:avLst>
          </a:prstGeom>
          <a:solidFill>
            <a:srgbClr val="1F7E92"/>
          </a:solidFill>
          <a:ln w="38100">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Diagonal Corners Rounded 19">
            <a:extLst>
              <a:ext uri="{FF2B5EF4-FFF2-40B4-BE49-F238E27FC236}">
                <a16:creationId xmlns:a16="http://schemas.microsoft.com/office/drawing/2014/main" id="{947F6921-1713-F358-B006-110FC4226C85}"/>
              </a:ext>
            </a:extLst>
          </p:cNvPr>
          <p:cNvSpPr/>
          <p:nvPr/>
        </p:nvSpPr>
        <p:spPr>
          <a:xfrm flipV="1">
            <a:off x="231770" y="496802"/>
            <a:ext cx="11654402" cy="6076847"/>
          </a:xfrm>
          <a:prstGeom prst="round2DiagRect">
            <a:avLst>
              <a:gd name="adj1" fmla="val 0"/>
              <a:gd name="adj2" fmla="val 8240"/>
            </a:avLst>
          </a:prstGeom>
          <a:noFill/>
          <a:ln w="38100">
            <a:solidFill>
              <a:schemeClr val="accent1">
                <a:lumMod val="20000"/>
                <a:lumOff val="80000"/>
              </a:schemeClr>
            </a:solidFill>
          </a:ln>
          <a:effectLst/>
        </p:spPr>
        <p:txBody>
          <a:bodyPr rtlCol="0" anchor="ctr"/>
          <a:lstStyle/>
          <a:p>
            <a:pPr algn="ctr" defTabSz="914400"/>
            <a:endParaRPr lang="en-US" sz="1800" kern="0">
              <a:solidFill>
                <a:prstClr val="white"/>
              </a:solidFill>
              <a:latin typeface="Calibri"/>
            </a:endParaRPr>
          </a:p>
        </p:txBody>
      </p:sp>
      <p:pic>
        <p:nvPicPr>
          <p:cNvPr id="9" name="Picture 8">
            <a:extLst>
              <a:ext uri="{FF2B5EF4-FFF2-40B4-BE49-F238E27FC236}">
                <a16:creationId xmlns:a16="http://schemas.microsoft.com/office/drawing/2014/main" id="{CE7083DC-0614-D43C-42A0-23E5B1F74278}"/>
              </a:ext>
            </a:extLst>
          </p:cNvPr>
          <p:cNvPicPr/>
          <p:nvPr/>
        </p:nvPicPr>
        <p:blipFill rotWithShape="1">
          <a:blip r:embed="rId4" cstate="print">
            <a:extLst>
              <a:ext uri="{28A0092B-C50C-407E-A947-70E740481C1C}">
                <a14:useLocalDpi xmlns:a14="http://schemas.microsoft.com/office/drawing/2010/main" val="0"/>
              </a:ext>
            </a:extLst>
          </a:blip>
          <a:srcRect l="75597" t="5994" r="7557" b="82563"/>
          <a:stretch/>
        </p:blipFill>
        <p:spPr bwMode="auto">
          <a:xfrm>
            <a:off x="11658065" y="34525"/>
            <a:ext cx="517752" cy="452122"/>
          </a:xfrm>
          <a:prstGeom prst="rect">
            <a:avLst/>
          </a:prstGeom>
          <a:ln>
            <a:noFill/>
          </a:ln>
          <a:extLst>
            <a:ext uri="{53640926-AAD7-44D8-BBD7-CCE9431645EC}">
              <a14:shadowObscured xmlns:a14="http://schemas.microsoft.com/office/drawing/2010/main"/>
            </a:ext>
          </a:extLst>
        </p:spPr>
      </p:pic>
      <p:sp>
        <p:nvSpPr>
          <p:cNvPr id="18" name="TextBox 17">
            <a:extLst>
              <a:ext uri="{FF2B5EF4-FFF2-40B4-BE49-F238E27FC236}">
                <a16:creationId xmlns:a16="http://schemas.microsoft.com/office/drawing/2014/main" id="{0559AC75-70DC-0601-04A7-E44F5EA6B029}"/>
              </a:ext>
            </a:extLst>
          </p:cNvPr>
          <p:cNvSpPr txBox="1"/>
          <p:nvPr/>
        </p:nvSpPr>
        <p:spPr>
          <a:xfrm>
            <a:off x="305827" y="905284"/>
            <a:ext cx="2894571" cy="320088"/>
          </a:xfrm>
          <a:prstGeom prst="rect">
            <a:avLst/>
          </a:prstGeom>
          <a:noFill/>
        </p:spPr>
        <p:txBody>
          <a:bodyPr wrap="square">
            <a:spAutoFit/>
          </a:bodyPr>
          <a:lstStyle/>
          <a:p>
            <a:pPr fontAlgn="ctr">
              <a:lnSpc>
                <a:spcPct val="90000"/>
              </a:lnSpc>
              <a:spcAft>
                <a:spcPts val="600"/>
              </a:spcAft>
            </a:pPr>
            <a:r>
              <a:rPr lang="en-US" sz="1600" b="1">
                <a:solidFill>
                  <a:srgbClr val="046977"/>
                </a:solidFill>
              </a:rPr>
              <a:t>State of Plastics in Canada</a:t>
            </a:r>
          </a:p>
        </p:txBody>
      </p:sp>
      <p:sp>
        <p:nvSpPr>
          <p:cNvPr id="19" name="Rectangle 18">
            <a:extLst>
              <a:ext uri="{FF2B5EF4-FFF2-40B4-BE49-F238E27FC236}">
                <a16:creationId xmlns:a16="http://schemas.microsoft.com/office/drawing/2014/main" id="{1DF0F290-3368-DB7D-BA4C-C38B5D930F70}"/>
              </a:ext>
            </a:extLst>
          </p:cNvPr>
          <p:cNvSpPr/>
          <p:nvPr/>
        </p:nvSpPr>
        <p:spPr>
          <a:xfrm>
            <a:off x="415452" y="1210185"/>
            <a:ext cx="924560" cy="81281"/>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F136DAF-6027-040D-4E58-C538F5BC97A3}"/>
              </a:ext>
            </a:extLst>
          </p:cNvPr>
          <p:cNvSpPr txBox="1"/>
          <p:nvPr/>
        </p:nvSpPr>
        <p:spPr>
          <a:xfrm>
            <a:off x="4429761" y="204419"/>
            <a:ext cx="3332476" cy="584775"/>
          </a:xfrm>
          <a:prstGeom prst="rect">
            <a:avLst/>
          </a:prstGeom>
          <a:solidFill>
            <a:schemeClr val="bg1"/>
          </a:solidFill>
          <a:ln>
            <a:solidFill>
              <a:srgbClr val="C1E5F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mj-lt"/>
                <a:ea typeface="+mn-ea"/>
                <a:cs typeface="Arial" panose="020B0604020202020204" pitchFamily="34" charset="0"/>
              </a:rPr>
              <a:t>Domestic Context</a:t>
            </a:r>
            <a:endParaRPr kumimoji="0" lang="en-CA" sz="3200" b="1" i="0" u="none" strike="noStrike" kern="1200" cap="none" spc="0" normalizeH="0" baseline="0" noProof="0">
              <a:ln>
                <a:noFill/>
              </a:ln>
              <a:solidFill>
                <a:prstClr val="black"/>
              </a:solidFill>
              <a:effectLst/>
              <a:uLnTx/>
              <a:uFillTx/>
              <a:latin typeface="+mj-lt"/>
              <a:ea typeface="+mn-ea"/>
              <a:cs typeface="+mn-cs"/>
            </a:endParaRPr>
          </a:p>
        </p:txBody>
      </p:sp>
      <p:cxnSp>
        <p:nvCxnSpPr>
          <p:cNvPr id="41" name="Straight Connector 40">
            <a:extLst>
              <a:ext uri="{FF2B5EF4-FFF2-40B4-BE49-F238E27FC236}">
                <a16:creationId xmlns:a16="http://schemas.microsoft.com/office/drawing/2014/main" id="{E89E7408-8E7D-E5DF-CC45-6CE73A77EA18}"/>
              </a:ext>
            </a:extLst>
          </p:cNvPr>
          <p:cNvCxnSpPr>
            <a:cxnSpLocks/>
          </p:cNvCxnSpPr>
          <p:nvPr/>
        </p:nvCxnSpPr>
        <p:spPr>
          <a:xfrm>
            <a:off x="9233867" y="1032497"/>
            <a:ext cx="0" cy="457200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45" name="Rectangle 44">
            <a:extLst>
              <a:ext uri="{FF2B5EF4-FFF2-40B4-BE49-F238E27FC236}">
                <a16:creationId xmlns:a16="http://schemas.microsoft.com/office/drawing/2014/main" id="{33897258-E503-945F-4DC1-F830FDE7D5D8}"/>
              </a:ext>
            </a:extLst>
          </p:cNvPr>
          <p:cNvSpPr/>
          <p:nvPr/>
        </p:nvSpPr>
        <p:spPr>
          <a:xfrm>
            <a:off x="6310942" y="795358"/>
            <a:ext cx="924560" cy="81281"/>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 name="Picture 45" descr="A group of people and a factory&#10;&#10;AI-generated content may be incorrect.">
            <a:extLst>
              <a:ext uri="{FF2B5EF4-FFF2-40B4-BE49-F238E27FC236}">
                <a16:creationId xmlns:a16="http://schemas.microsoft.com/office/drawing/2014/main" id="{799938FA-AB1D-DF5A-4DBA-3CF57E7BB6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8566" y="4481037"/>
            <a:ext cx="937952" cy="906803"/>
          </a:xfrm>
          <a:prstGeom prst="rect">
            <a:avLst/>
          </a:prstGeom>
        </p:spPr>
      </p:pic>
      <p:sp>
        <p:nvSpPr>
          <p:cNvPr id="48" name="Text Placeholder 15">
            <a:extLst>
              <a:ext uri="{FF2B5EF4-FFF2-40B4-BE49-F238E27FC236}">
                <a16:creationId xmlns:a16="http://schemas.microsoft.com/office/drawing/2014/main" id="{D91A12A5-D73F-4A4F-BC73-E6961C22C170}"/>
              </a:ext>
            </a:extLst>
          </p:cNvPr>
          <p:cNvSpPr txBox="1">
            <a:spLocks/>
          </p:cNvSpPr>
          <p:nvPr/>
        </p:nvSpPr>
        <p:spPr>
          <a:xfrm>
            <a:off x="9787285" y="2532231"/>
            <a:ext cx="1632934" cy="989155"/>
          </a:xfrm>
          <a:prstGeom prst="rect">
            <a:avLst/>
          </a:prstGeom>
          <a:noFill/>
          <a:ln w="0" cmpd="sng">
            <a:noFill/>
            <a:prstDash val="solid"/>
          </a:ln>
        </p:spPr>
        <p:txBody>
          <a:bodyPr vert="horz" lIns="0" tIns="18415" rIns="0" bIns="0" rtlCol="0" anchor="t"/>
          <a:lstStyle>
            <a:defPPr>
              <a:defRPr lang="en-US"/>
            </a:defPPr>
            <a:lvl1pPr marL="0" algn="l" defTabSz="457200" rtl="0" eaLnBrk="1" latinLnBrk="0" hangingPunct="1">
              <a:defRPr sz="176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ts val="1200"/>
              </a:lnSpc>
              <a:spcAft>
                <a:spcPts val="140"/>
              </a:spcAft>
            </a:pPr>
            <a:r>
              <a:rPr lang="en-US" sz="1200">
                <a:solidFill>
                  <a:srgbClr val="6C6D6F"/>
                </a:solidFill>
                <a:cs typeface="Arial" panose="020B0604020202020204" pitchFamily="34" charset="0"/>
              </a:rPr>
              <a:t>Almost</a:t>
            </a:r>
            <a:r>
              <a:rPr lang="en-US" sz="1200" b="1">
                <a:solidFill>
                  <a:srgbClr val="2BA346"/>
                </a:solidFill>
                <a:cs typeface="Arial" panose="020B0604020202020204" pitchFamily="34" charset="0"/>
              </a:rPr>
              <a:t> </a:t>
            </a:r>
            <a:r>
              <a:rPr lang="en-US" sz="1200" b="1">
                <a:solidFill>
                  <a:srgbClr val="4D895D"/>
                </a:solidFill>
                <a:cs typeface="Arial" panose="020B0604020202020204" pitchFamily="34" charset="0"/>
              </a:rPr>
              <a:t>5 million tonnes </a:t>
            </a:r>
            <a:r>
              <a:rPr lang="en-US" sz="1200">
                <a:solidFill>
                  <a:srgbClr val="6C6D6F"/>
                </a:solidFill>
                <a:cs typeface="Arial" panose="020B0604020202020204" pitchFamily="34" charset="0"/>
              </a:rPr>
              <a:t>of plastic waste annually – estimated </a:t>
            </a:r>
            <a:r>
              <a:rPr lang="en-US" sz="1200" b="1">
                <a:solidFill>
                  <a:srgbClr val="4D895D"/>
                </a:solidFill>
                <a:cs typeface="Arial" panose="020B0604020202020204" pitchFamily="34" charset="0"/>
              </a:rPr>
              <a:t>economic loss of nearly $8B </a:t>
            </a:r>
            <a:r>
              <a:rPr lang="en-US" sz="1200">
                <a:solidFill>
                  <a:srgbClr val="4D895D"/>
                </a:solidFill>
                <a:cs typeface="Arial" panose="020B0604020202020204" pitchFamily="34" charset="0"/>
              </a:rPr>
              <a:t>of</a:t>
            </a:r>
            <a:r>
              <a:rPr lang="en-US" sz="1200" b="1">
                <a:solidFill>
                  <a:srgbClr val="4D895D"/>
                </a:solidFill>
                <a:cs typeface="Arial" panose="020B0604020202020204" pitchFamily="34" charset="0"/>
              </a:rPr>
              <a:t> </a:t>
            </a:r>
            <a:r>
              <a:rPr lang="en-US" sz="1200">
                <a:solidFill>
                  <a:srgbClr val="6C6D6F"/>
                </a:solidFill>
                <a:cs typeface="Arial" panose="020B0604020202020204" pitchFamily="34" charset="0"/>
              </a:rPr>
              <a:t>landfilled plastic waste in 2016</a:t>
            </a:r>
            <a:endParaRPr lang="en-US" sz="1200" b="1">
              <a:solidFill>
                <a:srgbClr val="68866C"/>
              </a:solidFill>
              <a:cs typeface="Arial" panose="020B0604020202020204" pitchFamily="34" charset="0"/>
            </a:endParaRPr>
          </a:p>
        </p:txBody>
      </p:sp>
      <p:sp>
        <p:nvSpPr>
          <p:cNvPr id="49" name="Text Placeholder 25">
            <a:extLst>
              <a:ext uri="{FF2B5EF4-FFF2-40B4-BE49-F238E27FC236}">
                <a16:creationId xmlns:a16="http://schemas.microsoft.com/office/drawing/2014/main" id="{61C2E2D3-E022-30A0-348A-EB299E82AA07}"/>
              </a:ext>
            </a:extLst>
          </p:cNvPr>
          <p:cNvSpPr txBox="1">
            <a:spLocks/>
          </p:cNvSpPr>
          <p:nvPr/>
        </p:nvSpPr>
        <p:spPr>
          <a:xfrm>
            <a:off x="9787285" y="5172753"/>
            <a:ext cx="1802486" cy="1143160"/>
          </a:xfrm>
          <a:prstGeom prst="rect">
            <a:avLst/>
          </a:prstGeom>
          <a:noFill/>
          <a:ln w="0" cmpd="sng">
            <a:noFill/>
            <a:prstDash val="solid"/>
          </a:ln>
        </p:spPr>
        <p:txBody>
          <a:bodyPr vert="horz" lIns="0" tIns="15875" rIns="0" bIns="0" rtlCol="0" anchor="t"/>
          <a:lstStyle>
            <a:defPPr>
              <a:defRPr lang="en-US"/>
            </a:defPPr>
            <a:lvl1pPr marL="0" algn="l" defTabSz="457200" rtl="0" eaLnBrk="1" latinLnBrk="0" hangingPunct="1">
              <a:defRPr sz="176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ts val="1200"/>
              </a:lnSpc>
            </a:pPr>
            <a:r>
              <a:rPr lang="en-US" sz="1200" b="1" dirty="0">
                <a:solidFill>
                  <a:srgbClr val="046977"/>
                </a:solidFill>
                <a:cs typeface="Arial" panose="020B0604020202020204" pitchFamily="34" charset="0"/>
              </a:rPr>
              <a:t>1-2% of plastic waste enters the environment, </a:t>
            </a:r>
            <a:r>
              <a:rPr lang="en-US" sz="1200" dirty="0">
                <a:solidFill>
                  <a:srgbClr val="6C6D6F"/>
                </a:solidFill>
                <a:cs typeface="Arial" panose="020B0604020202020204" pitchFamily="34" charset="0"/>
              </a:rPr>
              <a:t>impacting wildlife and livelihoods – </a:t>
            </a:r>
            <a:r>
              <a:rPr lang="en-US" sz="1200" b="1" dirty="0">
                <a:solidFill>
                  <a:srgbClr val="046977"/>
                </a:solidFill>
                <a:cs typeface="Arial" panose="020B0604020202020204" pitchFamily="34" charset="0"/>
              </a:rPr>
              <a:t>$400M annual plastic pollution costs </a:t>
            </a:r>
            <a:r>
              <a:rPr lang="en-US" sz="1200" dirty="0">
                <a:solidFill>
                  <a:srgbClr val="6C6D6F"/>
                </a:solidFill>
                <a:cs typeface="Arial" panose="020B0604020202020204" pitchFamily="34" charset="0"/>
              </a:rPr>
              <a:t>in the Great Lakes Region alone </a:t>
            </a:r>
          </a:p>
        </p:txBody>
      </p:sp>
      <p:pic>
        <p:nvPicPr>
          <p:cNvPr id="50" name="Picture 49" descr="A logo of a truck and a bird&#10;&#10;AI-generated content may be incorrect.">
            <a:extLst>
              <a:ext uri="{FF2B5EF4-FFF2-40B4-BE49-F238E27FC236}">
                <a16:creationId xmlns:a16="http://schemas.microsoft.com/office/drawing/2014/main" id="{1DD0BD24-D385-F6BB-E0DB-4CAB3598374F}"/>
              </a:ext>
            </a:extLst>
          </p:cNvPr>
          <p:cNvPicPr>
            <a:picLocks noChangeAspect="1"/>
          </p:cNvPicPr>
          <p:nvPr/>
        </p:nvPicPr>
        <p:blipFill>
          <a:blip r:embed="rId6">
            <a:duotone>
              <a:schemeClr val="accent3">
                <a:shade val="45000"/>
                <a:satMod val="135000"/>
              </a:schemeClr>
              <a:prstClr val="white"/>
            </a:duotone>
            <a:extLst>
              <a:ext uri="{28A0092B-C50C-407E-A947-70E740481C1C}">
                <a14:useLocalDpi xmlns:a14="http://schemas.microsoft.com/office/drawing/2010/main" val="0"/>
              </a:ext>
            </a:extLst>
          </a:blip>
          <a:srcRect l="-589" b="54248"/>
          <a:stretch/>
        </p:blipFill>
        <p:spPr>
          <a:xfrm>
            <a:off x="9824284" y="1272430"/>
            <a:ext cx="1404594" cy="1257860"/>
          </a:xfrm>
          <a:prstGeom prst="rect">
            <a:avLst/>
          </a:prstGeom>
        </p:spPr>
      </p:pic>
      <p:pic>
        <p:nvPicPr>
          <p:cNvPr id="51" name="Picture 50" descr="A logo of a truck and a bird&#10;&#10;AI-generated content may be incorrect.">
            <a:extLst>
              <a:ext uri="{FF2B5EF4-FFF2-40B4-BE49-F238E27FC236}">
                <a16:creationId xmlns:a16="http://schemas.microsoft.com/office/drawing/2014/main" id="{ADF8EC37-D4FC-5D0A-B4A6-B7A84CBF336C}"/>
              </a:ext>
            </a:extLst>
          </p:cNvPr>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l="6342" t="55138"/>
          <a:stretch/>
        </p:blipFill>
        <p:spPr>
          <a:xfrm>
            <a:off x="9946877" y="3729804"/>
            <a:ext cx="1374982" cy="1296758"/>
          </a:xfrm>
          <a:prstGeom prst="rect">
            <a:avLst/>
          </a:prstGeom>
        </p:spPr>
      </p:pic>
      <p:sp>
        <p:nvSpPr>
          <p:cNvPr id="83" name="Text Placeholder 23">
            <a:extLst>
              <a:ext uri="{FF2B5EF4-FFF2-40B4-BE49-F238E27FC236}">
                <a16:creationId xmlns:a16="http://schemas.microsoft.com/office/drawing/2014/main" id="{CD2298D2-FC50-E3D3-F512-1C97D87D2D04}"/>
              </a:ext>
            </a:extLst>
          </p:cNvPr>
          <p:cNvSpPr txBox="1">
            <a:spLocks/>
          </p:cNvSpPr>
          <p:nvPr/>
        </p:nvSpPr>
        <p:spPr>
          <a:xfrm>
            <a:off x="540545" y="5659814"/>
            <a:ext cx="1779217" cy="585803"/>
          </a:xfrm>
          <a:prstGeom prst="rect">
            <a:avLst/>
          </a:prstGeom>
          <a:noFill/>
          <a:ln w="0" cmpd="sng">
            <a:noFill/>
            <a:prstDash val="solid"/>
          </a:ln>
        </p:spPr>
        <p:txBody>
          <a:bodyPr vert="horz" lIns="0" tIns="14605" rIns="0" bIns="0" rtlCol="0" anchor="t"/>
          <a:lstStyle>
            <a:defPPr>
              <a:defRPr lang="en-US"/>
            </a:defPPr>
            <a:lvl1pPr marL="0" algn="l" defTabSz="457200" rtl="0" eaLnBrk="1" latinLnBrk="0" hangingPunct="1">
              <a:defRPr sz="1760" kern="1200">
                <a:solidFill>
                  <a:schemeClr val="tx1">
                    <a:tint val="82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ts val="1300"/>
              </a:lnSpc>
              <a:spcAft>
                <a:spcPts val="600"/>
              </a:spcAft>
            </a:pPr>
            <a:r>
              <a:rPr lang="en-US" sz="1100" b="1">
                <a:solidFill>
                  <a:srgbClr val="FFFFFF"/>
                </a:solidFill>
                <a:cs typeface="Arial" panose="020B0604020202020204" pitchFamily="34" charset="0"/>
              </a:rPr>
              <a:t>$35B sector </a:t>
            </a:r>
            <a:r>
              <a:rPr lang="en-US" sz="1100">
                <a:solidFill>
                  <a:srgbClr val="FFFFFF"/>
                </a:solidFill>
                <a:cs typeface="Arial" panose="020B0604020202020204" pitchFamily="34" charset="0"/>
              </a:rPr>
              <a:t>with </a:t>
            </a:r>
            <a:r>
              <a:rPr lang="en-US" sz="1100" spc="5">
                <a:solidFill>
                  <a:srgbClr val="FFFFFF"/>
                </a:solidFill>
                <a:cs typeface="Arial" panose="020B0604020202020204" pitchFamily="34" charset="0"/>
              </a:rPr>
              <a:t>almost </a:t>
            </a:r>
            <a:r>
              <a:rPr lang="en-US" sz="1100" b="1" spc="5">
                <a:solidFill>
                  <a:srgbClr val="FFFFFF"/>
                </a:solidFill>
                <a:cs typeface="Arial" panose="020B0604020202020204" pitchFamily="34" charset="0"/>
              </a:rPr>
              <a:t>100,000 workers, and a $540M recycling industry </a:t>
            </a:r>
          </a:p>
        </p:txBody>
      </p:sp>
      <p:sp>
        <p:nvSpPr>
          <p:cNvPr id="153" name="Rectangle 152">
            <a:extLst>
              <a:ext uri="{FF2B5EF4-FFF2-40B4-BE49-F238E27FC236}">
                <a16:creationId xmlns:a16="http://schemas.microsoft.com/office/drawing/2014/main" id="{D833DDE0-5B53-7D4D-AD9C-44F76395FDA9}"/>
              </a:ext>
            </a:extLst>
          </p:cNvPr>
          <p:cNvSpPr/>
          <p:nvPr/>
        </p:nvSpPr>
        <p:spPr>
          <a:xfrm>
            <a:off x="920505" y="4356567"/>
            <a:ext cx="924560" cy="81281"/>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BD10E5E-A222-B05F-C1E5-4825F28821C1}"/>
              </a:ext>
            </a:extLst>
          </p:cNvPr>
          <p:cNvSpPr txBox="1"/>
          <p:nvPr/>
        </p:nvSpPr>
        <p:spPr>
          <a:xfrm>
            <a:off x="6323488" y="5140134"/>
            <a:ext cx="1126312" cy="215444"/>
          </a:xfrm>
          <a:prstGeom prst="rect">
            <a:avLst/>
          </a:prstGeom>
          <a:noFill/>
        </p:spPr>
        <p:txBody>
          <a:bodyPr wrap="square" rtlCol="0">
            <a:spAutoFit/>
          </a:bodyPr>
          <a:lstStyle/>
          <a:p>
            <a:pPr marL="0" marR="0" algn="ctr">
              <a:spcBef>
                <a:spcPts val="300"/>
              </a:spcBef>
              <a:spcAft>
                <a:spcPts val="800"/>
              </a:spcAft>
            </a:pPr>
            <a:r>
              <a:rPr lang="en-US" sz="800" kern="100">
                <a:solidFill>
                  <a:schemeClr val="tx1">
                    <a:lumMod val="65000"/>
                    <a:lumOff val="35000"/>
                  </a:schemeClr>
                </a:solidFill>
                <a:effectLst/>
                <a:latin typeface="Aptos" panose="020B0004020202020204" pitchFamily="34" charset="0"/>
                <a:ea typeface="Aptos" panose="020B0004020202020204" pitchFamily="34" charset="0"/>
                <a:cs typeface="Times New Roman" panose="02020603050405020304" pitchFamily="18" charset="0"/>
              </a:rPr>
              <a:t>Source: (EY, 2024)</a:t>
            </a:r>
          </a:p>
        </p:txBody>
      </p:sp>
      <p:sp>
        <p:nvSpPr>
          <p:cNvPr id="8" name="TextBox 7">
            <a:extLst>
              <a:ext uri="{FF2B5EF4-FFF2-40B4-BE49-F238E27FC236}">
                <a16:creationId xmlns:a16="http://schemas.microsoft.com/office/drawing/2014/main" id="{F513BDEB-E30D-C7A7-A236-186E0D7A768D}"/>
              </a:ext>
            </a:extLst>
          </p:cNvPr>
          <p:cNvSpPr txBox="1"/>
          <p:nvPr/>
        </p:nvSpPr>
        <p:spPr>
          <a:xfrm>
            <a:off x="2773011" y="1558021"/>
            <a:ext cx="6315748" cy="249299"/>
          </a:xfrm>
          <a:prstGeom prst="rect">
            <a:avLst/>
          </a:prstGeom>
          <a:noFill/>
        </p:spPr>
        <p:txBody>
          <a:bodyPr wrap="square">
            <a:spAutoFit/>
          </a:bodyPr>
          <a:lstStyle/>
          <a:p>
            <a:pPr marL="0" marR="0" lvl="0" indent="0" algn="ctr" defTabSz="457200" rtl="0" eaLnBrk="1" fontAlgn="auto" latinLnBrk="0" hangingPunct="1">
              <a:lnSpc>
                <a:spcPct val="85000"/>
              </a:lnSpc>
              <a:spcBef>
                <a:spcPts val="0"/>
              </a:spcBef>
              <a:spcAft>
                <a:spcPts val="0"/>
              </a:spcAft>
              <a:buClrTx/>
              <a:buSzTx/>
              <a:buFontTx/>
              <a:buNone/>
              <a:tabLst/>
              <a:defRPr/>
            </a:pPr>
            <a:r>
              <a:rPr kumimoji="0" lang="en-US" sz="1200" b="1" i="0" u="none" strike="noStrike" kern="1200" cap="none" spc="0" normalizeH="0" baseline="0" noProof="0">
                <a:ln>
                  <a:noFill/>
                </a:ln>
                <a:solidFill>
                  <a:srgbClr val="046977"/>
                </a:solidFill>
                <a:effectLst/>
                <a:uLnTx/>
                <a:uFillTx/>
                <a:latin typeface="Arial" panose="020B0604020202020204" pitchFamily="34" charset="0"/>
                <a:ea typeface="+mn-ea"/>
                <a:cs typeface="Arial" panose="020B0604020202020204" pitchFamily="34" charset="0"/>
              </a:rPr>
              <a:t>Plastic Consumption, Waste Generation and Pollution trends in Canada 2019 - 2040</a:t>
            </a:r>
          </a:p>
        </p:txBody>
      </p:sp>
      <p:sp>
        <p:nvSpPr>
          <p:cNvPr id="11" name="TextBox 10">
            <a:extLst>
              <a:ext uri="{FF2B5EF4-FFF2-40B4-BE49-F238E27FC236}">
                <a16:creationId xmlns:a16="http://schemas.microsoft.com/office/drawing/2014/main" id="{F04E8D74-2FEF-D095-2785-744D77EE063E}"/>
              </a:ext>
            </a:extLst>
          </p:cNvPr>
          <p:cNvSpPr txBox="1"/>
          <p:nvPr/>
        </p:nvSpPr>
        <p:spPr>
          <a:xfrm>
            <a:off x="4067957" y="5127953"/>
            <a:ext cx="1425282" cy="215444"/>
          </a:xfrm>
          <a:prstGeom prst="rect">
            <a:avLst/>
          </a:prstGeom>
          <a:noFill/>
        </p:spPr>
        <p:txBody>
          <a:bodyPr wrap="square" rtlCol="0">
            <a:spAutoFit/>
          </a:bodyPr>
          <a:lstStyle/>
          <a:p>
            <a:pPr marL="0" marR="0" algn="ctr">
              <a:spcBef>
                <a:spcPts val="300"/>
              </a:spcBef>
              <a:spcAft>
                <a:spcPts val="800"/>
              </a:spcAft>
            </a:pPr>
            <a:r>
              <a:rPr lang="en-US" sz="800" kern="100">
                <a:solidFill>
                  <a:schemeClr val="tx1">
                    <a:lumMod val="65000"/>
                    <a:lumOff val="35000"/>
                  </a:schemeClr>
                </a:solidFill>
                <a:effectLst/>
                <a:latin typeface="Aptos" panose="020B0004020202020204" pitchFamily="34" charset="0"/>
                <a:ea typeface="Aptos" panose="020B0004020202020204" pitchFamily="34" charset="0"/>
                <a:cs typeface="Times New Roman" panose="02020603050405020304" pitchFamily="18" charset="0"/>
              </a:rPr>
              <a:t>In thousand tonnes (kt)</a:t>
            </a:r>
          </a:p>
        </p:txBody>
      </p:sp>
      <p:sp>
        <p:nvSpPr>
          <p:cNvPr id="13" name="TextBox 12">
            <a:extLst>
              <a:ext uri="{FF2B5EF4-FFF2-40B4-BE49-F238E27FC236}">
                <a16:creationId xmlns:a16="http://schemas.microsoft.com/office/drawing/2014/main" id="{E3FC0EF6-D76A-5E10-7142-0D3811650BDF}"/>
              </a:ext>
            </a:extLst>
          </p:cNvPr>
          <p:cNvSpPr txBox="1"/>
          <p:nvPr/>
        </p:nvSpPr>
        <p:spPr>
          <a:xfrm>
            <a:off x="396738" y="2523565"/>
            <a:ext cx="2057056" cy="1589153"/>
          </a:xfrm>
          <a:prstGeom prst="rect">
            <a:avLst/>
          </a:prstGeom>
          <a:noFill/>
        </p:spPr>
        <p:txBody>
          <a:bodyPr wrap="square" rtlCol="0">
            <a:spAutoFit/>
          </a:bodyPr>
          <a:lstStyle>
            <a:defPPr>
              <a:defRPr lang="en-US"/>
            </a:defPPr>
            <a:lvl1pPr>
              <a:lnSpc>
                <a:spcPct val="107000"/>
              </a:lnSpc>
              <a:spcBef>
                <a:spcPts val="300"/>
              </a:spcBef>
              <a:spcAft>
                <a:spcPts val="600"/>
              </a:spcAft>
              <a:defRPr sz="1200">
                <a:latin typeface="Arial" panose="020B0604020202020204" pitchFamily="34" charset="0"/>
                <a:cs typeface="Arial" panose="020B0604020202020204" pitchFamily="34" charset="0"/>
              </a:defRPr>
            </a:lvl1pPr>
          </a:lstStyle>
          <a:p>
            <a:pPr algn="ctr">
              <a:lnSpc>
                <a:spcPct val="90000"/>
              </a:lnSpc>
            </a:pPr>
            <a:r>
              <a:rPr lang="en-US" dirty="0">
                <a:solidFill>
                  <a:schemeClr val="bg1"/>
                </a:solidFill>
                <a:latin typeface="+mn-lt"/>
              </a:rPr>
              <a:t>Plastic pollution is ubiquitous, persistent, harmful and comes from a wide range of sources, primarily attributed to the mismanagement of plastic waste. Plastic pollution is found across Canada in air, water, and land. </a:t>
            </a:r>
          </a:p>
        </p:txBody>
      </p:sp>
      <p:pic>
        <p:nvPicPr>
          <p:cNvPr id="14" name="Picture 13" descr="A logo of a plastic bottle and a straw&#10;&#10;AI-generated content may be incorrect.">
            <a:extLst>
              <a:ext uri="{FF2B5EF4-FFF2-40B4-BE49-F238E27FC236}">
                <a16:creationId xmlns:a16="http://schemas.microsoft.com/office/drawing/2014/main" id="{11805217-1858-F332-2AC6-7D3AE20367D9}"/>
              </a:ext>
            </a:extLst>
          </p:cNvPr>
          <p:cNvPicPr>
            <a:picLocks noChangeAspect="1"/>
          </p:cNvPicPr>
          <p:nvPr/>
        </p:nvPicPr>
        <p:blipFill>
          <a:blip r:embed="rId7">
            <a:extLst>
              <a:ext uri="{28A0092B-C50C-407E-A947-70E740481C1C}">
                <a14:useLocalDpi xmlns:a14="http://schemas.microsoft.com/office/drawing/2010/main" val="0"/>
              </a:ext>
            </a:extLst>
          </a:blip>
          <a:srcRect l="2216" t="3614" r="1934" b="2419"/>
          <a:stretch/>
        </p:blipFill>
        <p:spPr>
          <a:xfrm>
            <a:off x="1026513" y="1451153"/>
            <a:ext cx="851676" cy="803747"/>
          </a:xfrm>
          <a:prstGeom prst="rect">
            <a:avLst/>
          </a:prstGeom>
        </p:spPr>
      </p:pic>
      <p:graphicFrame>
        <p:nvGraphicFramePr>
          <p:cNvPr id="16" name="Chart 15">
            <a:extLst>
              <a:ext uri="{FF2B5EF4-FFF2-40B4-BE49-F238E27FC236}">
                <a16:creationId xmlns:a16="http://schemas.microsoft.com/office/drawing/2014/main" id="{DAD57B07-D245-37FA-BF02-4D74596D9941}"/>
              </a:ext>
            </a:extLst>
          </p:cNvPr>
          <p:cNvGraphicFramePr>
            <a:graphicFrameLocks/>
          </p:cNvGraphicFramePr>
          <p:nvPr/>
        </p:nvGraphicFramePr>
        <p:xfrm>
          <a:off x="2884714" y="1937047"/>
          <a:ext cx="6094978" cy="3203087"/>
        </p:xfrm>
        <a:graphic>
          <a:graphicData uri="http://schemas.openxmlformats.org/drawingml/2006/chart">
            <c:chart xmlns:c="http://schemas.openxmlformats.org/drawingml/2006/chart" xmlns:r="http://schemas.openxmlformats.org/officeDocument/2006/relationships" r:id="rId8"/>
          </a:graphicData>
        </a:graphic>
      </p:graphicFrame>
      <p:sp>
        <p:nvSpPr>
          <p:cNvPr id="23" name="TextBox 22">
            <a:extLst>
              <a:ext uri="{FF2B5EF4-FFF2-40B4-BE49-F238E27FC236}">
                <a16:creationId xmlns:a16="http://schemas.microsoft.com/office/drawing/2014/main" id="{72D6BF0D-4F1B-9DD3-845F-EFA55F05306B}"/>
              </a:ext>
            </a:extLst>
          </p:cNvPr>
          <p:cNvSpPr txBox="1"/>
          <p:nvPr/>
        </p:nvSpPr>
        <p:spPr>
          <a:xfrm>
            <a:off x="3476783" y="4481037"/>
            <a:ext cx="730275" cy="215444"/>
          </a:xfrm>
          <a:prstGeom prst="rect">
            <a:avLst/>
          </a:prstGeom>
          <a:noFill/>
        </p:spPr>
        <p:txBody>
          <a:bodyPr wrap="square" rtlCol="0">
            <a:spAutoFit/>
          </a:bodyPr>
          <a:lstStyle/>
          <a:p>
            <a:pPr marL="0" marR="0" algn="ctr">
              <a:spcBef>
                <a:spcPts val="300"/>
              </a:spcBef>
              <a:spcAft>
                <a:spcPts val="800"/>
              </a:spcAft>
            </a:pPr>
            <a:r>
              <a:rPr lang="en-US" sz="800" kern="100">
                <a:solidFill>
                  <a:schemeClr val="tx1">
                    <a:lumMod val="65000"/>
                    <a:lumOff val="35000"/>
                  </a:schemeClr>
                </a:solidFill>
                <a:effectLst/>
                <a:latin typeface="Aptos" panose="020B0004020202020204" pitchFamily="34" charset="0"/>
                <a:ea typeface="Aptos" panose="020B0004020202020204" pitchFamily="34" charset="0"/>
                <a:cs typeface="Times New Roman" panose="02020603050405020304" pitchFamily="18" charset="0"/>
              </a:rPr>
              <a:t>baseline</a:t>
            </a:r>
          </a:p>
        </p:txBody>
      </p:sp>
      <p:sp>
        <p:nvSpPr>
          <p:cNvPr id="24" name="TextBox 23">
            <a:extLst>
              <a:ext uri="{FF2B5EF4-FFF2-40B4-BE49-F238E27FC236}">
                <a16:creationId xmlns:a16="http://schemas.microsoft.com/office/drawing/2014/main" id="{6AADBB06-D4DF-5ABF-2E92-2DD00230B543}"/>
              </a:ext>
            </a:extLst>
          </p:cNvPr>
          <p:cNvSpPr txBox="1"/>
          <p:nvPr/>
        </p:nvSpPr>
        <p:spPr>
          <a:xfrm>
            <a:off x="7707757" y="4494100"/>
            <a:ext cx="730275" cy="215444"/>
          </a:xfrm>
          <a:prstGeom prst="rect">
            <a:avLst/>
          </a:prstGeom>
          <a:noFill/>
        </p:spPr>
        <p:txBody>
          <a:bodyPr wrap="square" rtlCol="0">
            <a:spAutoFit/>
          </a:bodyPr>
          <a:lstStyle/>
          <a:p>
            <a:pPr marL="0" marR="0" algn="ctr">
              <a:spcBef>
                <a:spcPts val="300"/>
              </a:spcBef>
              <a:spcAft>
                <a:spcPts val="800"/>
              </a:spcAft>
            </a:pPr>
            <a:r>
              <a:rPr lang="en-US" sz="800" kern="100">
                <a:solidFill>
                  <a:schemeClr val="tx1">
                    <a:lumMod val="65000"/>
                    <a:lumOff val="35000"/>
                  </a:schemeClr>
                </a:solidFill>
                <a:effectLst/>
                <a:latin typeface="Aptos" panose="020B0004020202020204" pitchFamily="34" charset="0"/>
                <a:ea typeface="Aptos" panose="020B0004020202020204" pitchFamily="34" charset="0"/>
                <a:cs typeface="Times New Roman" panose="02020603050405020304" pitchFamily="18" charset="0"/>
              </a:rPr>
              <a:t>projection</a:t>
            </a:r>
          </a:p>
        </p:txBody>
      </p:sp>
      <p:sp>
        <p:nvSpPr>
          <p:cNvPr id="25" name="TextBox 24">
            <a:extLst>
              <a:ext uri="{FF2B5EF4-FFF2-40B4-BE49-F238E27FC236}">
                <a16:creationId xmlns:a16="http://schemas.microsoft.com/office/drawing/2014/main" id="{A9230B1E-C5DD-CE4A-6132-47FAB67843D9}"/>
              </a:ext>
            </a:extLst>
          </p:cNvPr>
          <p:cNvSpPr txBox="1"/>
          <p:nvPr/>
        </p:nvSpPr>
        <p:spPr>
          <a:xfrm>
            <a:off x="7659660" y="4206079"/>
            <a:ext cx="730276" cy="276999"/>
          </a:xfrm>
          <a:prstGeom prst="rect">
            <a:avLst/>
          </a:prstGeom>
          <a:noFill/>
        </p:spPr>
        <p:txBody>
          <a:bodyPr wrap="square" rtlCol="0">
            <a:spAutoFit/>
          </a:bodyPr>
          <a:lstStyle/>
          <a:p>
            <a:pPr marL="0" marR="0" algn="ctr">
              <a:spcBef>
                <a:spcPts val="300"/>
              </a:spcBef>
              <a:spcAft>
                <a:spcPts val="800"/>
              </a:spcAft>
            </a:pPr>
            <a:r>
              <a:rPr lang="en-US" sz="1200" kern="100">
                <a:solidFill>
                  <a:schemeClr val="accent1">
                    <a:lumMod val="75000"/>
                  </a:schemeClr>
                </a:solidFill>
                <a:effectLst/>
                <a:latin typeface="Aptos" panose="020B0004020202020204" pitchFamily="34" charset="0"/>
                <a:ea typeface="Aptos" panose="020B0004020202020204" pitchFamily="34" charset="0"/>
                <a:cs typeface="Times New Roman" panose="02020603050405020304" pitchFamily="18" charset="0"/>
                <a:sym typeface="Wingdings 3" panose="05040102010807070707" pitchFamily="18" charset="2"/>
              </a:rPr>
              <a:t>19%</a:t>
            </a:r>
            <a:endParaRPr lang="en-US" sz="1200" kern="100">
              <a:solidFill>
                <a:schemeClr val="accent1">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26" name="TextBox 25">
            <a:extLst>
              <a:ext uri="{FF2B5EF4-FFF2-40B4-BE49-F238E27FC236}">
                <a16:creationId xmlns:a16="http://schemas.microsoft.com/office/drawing/2014/main" id="{1B1B8122-A93D-95E6-529E-A23BB4C89E48}"/>
              </a:ext>
            </a:extLst>
          </p:cNvPr>
          <p:cNvSpPr txBox="1"/>
          <p:nvPr/>
        </p:nvSpPr>
        <p:spPr>
          <a:xfrm>
            <a:off x="7659660" y="2865565"/>
            <a:ext cx="730276" cy="276999"/>
          </a:xfrm>
          <a:prstGeom prst="rect">
            <a:avLst/>
          </a:prstGeom>
          <a:noFill/>
        </p:spPr>
        <p:txBody>
          <a:bodyPr wrap="square" rtlCol="0">
            <a:spAutoFit/>
          </a:bodyPr>
          <a:lstStyle/>
          <a:p>
            <a:pPr marL="0" marR="0" algn="ctr">
              <a:spcBef>
                <a:spcPts val="300"/>
              </a:spcBef>
              <a:spcAft>
                <a:spcPts val="800"/>
              </a:spcAft>
            </a:pPr>
            <a:r>
              <a:rPr lang="en-US" sz="1200" kern="100">
                <a:solidFill>
                  <a:schemeClr val="accent2">
                    <a:lumMod val="75000"/>
                  </a:schemeClr>
                </a:solidFill>
                <a:effectLst/>
                <a:latin typeface="Aptos" panose="020B0004020202020204" pitchFamily="34" charset="0"/>
                <a:ea typeface="Aptos" panose="020B0004020202020204" pitchFamily="34" charset="0"/>
                <a:cs typeface="Times New Roman" panose="02020603050405020304" pitchFamily="18" charset="0"/>
                <a:sym typeface="Wingdings 3" panose="05040102010807070707" pitchFamily="18" charset="2"/>
              </a:rPr>
              <a:t>29%</a:t>
            </a:r>
            <a:endParaRPr lang="en-US" sz="1200" kern="100">
              <a:solidFill>
                <a:schemeClr val="accent2">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27" name="Straight Arrow Connector 26">
            <a:extLst>
              <a:ext uri="{FF2B5EF4-FFF2-40B4-BE49-F238E27FC236}">
                <a16:creationId xmlns:a16="http://schemas.microsoft.com/office/drawing/2014/main" id="{008EFFC8-AE7C-0648-87E0-5EA55A297870}"/>
              </a:ext>
            </a:extLst>
          </p:cNvPr>
          <p:cNvCxnSpPr>
            <a:cxnSpLocks/>
          </p:cNvCxnSpPr>
          <p:nvPr/>
        </p:nvCxnSpPr>
        <p:spPr>
          <a:xfrm>
            <a:off x="4116949" y="4601822"/>
            <a:ext cx="3634352" cy="0"/>
          </a:xfrm>
          <a:prstGeom prst="straightConnector1">
            <a:avLst/>
          </a:prstGeom>
          <a:ln w="6350">
            <a:solidFill>
              <a:schemeClr val="bg1">
                <a:lumMod val="75000"/>
              </a:schemeClr>
            </a:solidFill>
            <a:prstDash val="dash"/>
            <a:tailEnd type="triangle"/>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ECC68C29-B3B3-9BAE-72A1-86FA788CD376}"/>
              </a:ext>
            </a:extLst>
          </p:cNvPr>
          <p:cNvSpPr txBox="1"/>
          <p:nvPr/>
        </p:nvSpPr>
        <p:spPr>
          <a:xfrm>
            <a:off x="7659660" y="2122611"/>
            <a:ext cx="730276" cy="276999"/>
          </a:xfrm>
          <a:prstGeom prst="rect">
            <a:avLst/>
          </a:prstGeom>
          <a:noFill/>
        </p:spPr>
        <p:txBody>
          <a:bodyPr wrap="square" rtlCol="0">
            <a:spAutoFit/>
          </a:bodyPr>
          <a:lstStyle/>
          <a:p>
            <a:pPr marL="0" marR="0" algn="ctr">
              <a:spcBef>
                <a:spcPts val="300"/>
              </a:spcBef>
              <a:spcAft>
                <a:spcPts val="800"/>
              </a:spcAft>
            </a:pPr>
            <a:r>
              <a:rPr lang="en-US" sz="1200" kern="100">
                <a:solidFill>
                  <a:srgbClr val="C00000"/>
                </a:solidFill>
                <a:effectLst/>
                <a:latin typeface="Aptos" panose="020B0004020202020204" pitchFamily="34" charset="0"/>
                <a:ea typeface="Aptos" panose="020B0004020202020204" pitchFamily="34" charset="0"/>
                <a:cs typeface="Times New Roman" panose="02020603050405020304" pitchFamily="18" charset="0"/>
                <a:sym typeface="Wingdings 3" panose="05040102010807070707" pitchFamily="18" charset="2"/>
              </a:rPr>
              <a:t>40%</a:t>
            </a:r>
            <a:endParaRPr lang="en-US" sz="1200" kern="100">
              <a:solidFill>
                <a:srgbClr val="C0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2" name="TextBox 31">
            <a:extLst>
              <a:ext uri="{FF2B5EF4-FFF2-40B4-BE49-F238E27FC236}">
                <a16:creationId xmlns:a16="http://schemas.microsoft.com/office/drawing/2014/main" id="{676A14B5-12AD-60C9-E554-27ECB89A1799}"/>
              </a:ext>
            </a:extLst>
          </p:cNvPr>
          <p:cNvSpPr txBox="1"/>
          <p:nvPr/>
        </p:nvSpPr>
        <p:spPr>
          <a:xfrm>
            <a:off x="987129" y="2239506"/>
            <a:ext cx="1015086" cy="307777"/>
          </a:xfrm>
          <a:prstGeom prst="rect">
            <a:avLst/>
          </a:prstGeom>
          <a:noFill/>
        </p:spPr>
        <p:txBody>
          <a:bodyPr wrap="none" rtlCol="0">
            <a:spAutoFit/>
          </a:bodyPr>
          <a:lstStyle/>
          <a:p>
            <a:r>
              <a:rPr lang="en-US" sz="1400" b="1">
                <a:solidFill>
                  <a:srgbClr val="C1E5F5"/>
                </a:solidFill>
              </a:rPr>
              <a:t>A threat… </a:t>
            </a:r>
          </a:p>
        </p:txBody>
      </p:sp>
      <p:sp>
        <p:nvSpPr>
          <p:cNvPr id="33" name="TextBox 32">
            <a:extLst>
              <a:ext uri="{FF2B5EF4-FFF2-40B4-BE49-F238E27FC236}">
                <a16:creationId xmlns:a16="http://schemas.microsoft.com/office/drawing/2014/main" id="{9EBB36F1-3DA7-5430-E41A-769E85826A8F}"/>
              </a:ext>
            </a:extLst>
          </p:cNvPr>
          <p:cNvSpPr txBox="1"/>
          <p:nvPr/>
        </p:nvSpPr>
        <p:spPr>
          <a:xfrm>
            <a:off x="374363" y="5369939"/>
            <a:ext cx="2257990" cy="307777"/>
          </a:xfrm>
          <a:prstGeom prst="rect">
            <a:avLst/>
          </a:prstGeom>
          <a:noFill/>
        </p:spPr>
        <p:txBody>
          <a:bodyPr wrap="none" rtlCol="0">
            <a:spAutoFit/>
          </a:bodyPr>
          <a:lstStyle/>
          <a:p>
            <a:r>
              <a:rPr lang="en-US" sz="1400" b="1">
                <a:solidFill>
                  <a:srgbClr val="C1E5F5"/>
                </a:solidFill>
              </a:rPr>
              <a:t>But also an opportunity… </a:t>
            </a:r>
          </a:p>
        </p:txBody>
      </p:sp>
      <p:sp>
        <p:nvSpPr>
          <p:cNvPr id="34" name="TextBox 33">
            <a:extLst>
              <a:ext uri="{FF2B5EF4-FFF2-40B4-BE49-F238E27FC236}">
                <a16:creationId xmlns:a16="http://schemas.microsoft.com/office/drawing/2014/main" id="{C7AE43ED-8B2B-8F4B-9EDA-A7D42B5EDFCD}"/>
              </a:ext>
            </a:extLst>
          </p:cNvPr>
          <p:cNvSpPr txBox="1"/>
          <p:nvPr/>
        </p:nvSpPr>
        <p:spPr>
          <a:xfrm>
            <a:off x="3001583" y="5797330"/>
            <a:ext cx="5824259" cy="60016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lumMod val="65000"/>
                    <a:lumOff val="35000"/>
                  </a:schemeClr>
                </a:solidFill>
                <a:effectLst/>
                <a:uLnTx/>
                <a:uFillTx/>
                <a:cs typeface="Arial" panose="020B0604020202020204" pitchFamily="34" charset="0"/>
              </a:rPr>
              <a:t>In 2019, an estimated </a:t>
            </a:r>
            <a:r>
              <a:rPr kumimoji="0" lang="en-US" sz="1100" b="1" i="0" u="none" strike="noStrike" kern="1200" cap="none" spc="0" normalizeH="0" baseline="0" noProof="0">
                <a:ln>
                  <a:noFill/>
                </a:ln>
                <a:solidFill>
                  <a:srgbClr val="1F7E92"/>
                </a:solidFill>
                <a:effectLst/>
                <a:uLnTx/>
                <a:uFillTx/>
                <a:cs typeface="Arial" panose="020B0604020202020204" pitchFamily="34" charset="0"/>
              </a:rPr>
              <a:t>90,000t of plastic materials</a:t>
            </a:r>
            <a:r>
              <a:rPr kumimoji="0" lang="en-US" sz="1100" b="0" i="0" u="none" strike="noStrike" kern="1200" cap="none" spc="0" normalizeH="0" baseline="0" noProof="0">
                <a:ln>
                  <a:noFill/>
                </a:ln>
                <a:solidFill>
                  <a:prstClr val="black"/>
                </a:solidFill>
                <a:effectLst/>
                <a:uLnTx/>
                <a:uFillTx/>
                <a:cs typeface="Arial" panose="020B0604020202020204" pitchFamily="34" charset="0"/>
              </a:rPr>
              <a:t> </a:t>
            </a:r>
            <a:r>
              <a:rPr kumimoji="0" lang="en-US" sz="1100" b="0" i="0" u="none" strike="noStrike" kern="1200" cap="none" spc="0" normalizeH="0" baseline="0" noProof="0">
                <a:ln>
                  <a:noFill/>
                </a:ln>
                <a:solidFill>
                  <a:schemeClr val="tx1">
                    <a:lumMod val="65000"/>
                    <a:lumOff val="35000"/>
                  </a:schemeClr>
                </a:solidFill>
                <a:effectLst/>
                <a:uLnTx/>
                <a:uFillTx/>
                <a:cs typeface="Arial" panose="020B0604020202020204" pitchFamily="34" charset="0"/>
              </a:rPr>
              <a:t>were </a:t>
            </a:r>
            <a:r>
              <a:rPr kumimoji="0" lang="en-US" sz="1100" b="1" i="0" u="none" strike="noStrike" kern="1200" cap="none" spc="0" normalizeH="0" baseline="0" noProof="0">
                <a:ln>
                  <a:noFill/>
                </a:ln>
                <a:solidFill>
                  <a:srgbClr val="00799C"/>
                </a:solidFill>
                <a:effectLst/>
                <a:uLnTx/>
                <a:uFillTx/>
                <a:cs typeface="Arial" panose="020B0604020202020204" pitchFamily="34" charset="0"/>
              </a:rPr>
              <a:t>leaked</a:t>
            </a:r>
            <a:r>
              <a:rPr kumimoji="0" lang="en-US" sz="1100" b="0" i="0" u="none" strike="noStrike" kern="1200" cap="none" spc="0" normalizeH="0" baseline="0" noProof="0">
                <a:ln>
                  <a:noFill/>
                </a:ln>
                <a:solidFill>
                  <a:schemeClr val="tx1">
                    <a:lumMod val="65000"/>
                    <a:lumOff val="35000"/>
                  </a:schemeClr>
                </a:solidFill>
                <a:effectLst/>
                <a:uLnTx/>
                <a:uFillTx/>
                <a:cs typeface="Arial" panose="020B0604020202020204" pitchFamily="34" charset="0"/>
              </a:rPr>
              <a:t> into the environment from three key sources: mismanaged solid waste (54%), litter and not recovered waste (34%), and stormwater (12%).</a:t>
            </a:r>
          </a:p>
        </p:txBody>
      </p:sp>
      <p:sp>
        <p:nvSpPr>
          <p:cNvPr id="35" name="Rectangle 34">
            <a:extLst>
              <a:ext uri="{FF2B5EF4-FFF2-40B4-BE49-F238E27FC236}">
                <a16:creationId xmlns:a16="http://schemas.microsoft.com/office/drawing/2014/main" id="{FDEBCADF-FF31-B451-DBBB-8C5719C14043}"/>
              </a:ext>
            </a:extLst>
          </p:cNvPr>
          <p:cNvSpPr/>
          <p:nvPr/>
        </p:nvSpPr>
        <p:spPr>
          <a:xfrm>
            <a:off x="5657003" y="5511129"/>
            <a:ext cx="924560" cy="81281"/>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descr="Decorative">
            <a:extLst>
              <a:ext uri="{FF2B5EF4-FFF2-40B4-BE49-F238E27FC236}">
                <a16:creationId xmlns:a16="http://schemas.microsoft.com/office/drawing/2014/main" id="{ECC138F2-9A26-7B3A-0CC8-514FC9DF6F03}"/>
              </a:ext>
            </a:extLst>
          </p:cNvPr>
          <p:cNvSpPr/>
          <p:nvPr>
            <p:custDataLst>
              <p:tags r:id="rId1"/>
            </p:custDataLst>
          </p:nvPr>
        </p:nvSpPr>
        <p:spPr>
          <a:xfrm>
            <a:off x="0" y="0"/>
            <a:ext cx="12192000" cy="1188720"/>
          </a:xfrm>
          <a:prstGeom prst="rect">
            <a:avLst/>
          </a:prstGeom>
          <a:solidFill>
            <a:srgbClr val="154576"/>
          </a:solidFill>
          <a:ln w="25400" cap="flat" cmpd="sng" algn="ctr">
            <a:noFill/>
            <a:prstDash val="solid"/>
          </a:ln>
          <a:effectLst/>
        </p:spPr>
        <p:txBody>
          <a:bodyPr rtlCol="0" anchor="ctr"/>
          <a:lstStyle/>
          <a:p>
            <a:pPr lvl="0" algn="ctr">
              <a:defRPr/>
            </a:pPr>
            <a:r>
              <a:rPr lang="en-CA" sz="3600" b="1" dirty="0">
                <a:solidFill>
                  <a:schemeClr val="bg1"/>
                </a:solidFill>
                <a:latin typeface="Aptos Display" panose="020B0004020202020204" pitchFamily="34" charset="0"/>
                <a:cs typeface="Arial" panose="020B0604020202020204" pitchFamily="34" charset="0"/>
              </a:rPr>
              <a:t>State of Plastics in Canada</a:t>
            </a:r>
            <a:endParaRPr kumimoji="0" lang="en-US" sz="3600" b="1" i="0" u="none" strike="noStrike" kern="0" cap="none" spc="0" normalizeH="0" baseline="0" noProof="0" dirty="0">
              <a:ln>
                <a:noFill/>
              </a:ln>
              <a:solidFill>
                <a:prstClr val="white"/>
              </a:solidFill>
              <a:effectLst/>
              <a:uLnTx/>
              <a:uFillTx/>
              <a:latin typeface="Aptos Display" panose="020B0004020202020204" pitchFamily="34" charset="0"/>
            </a:endParaRPr>
          </a:p>
        </p:txBody>
      </p:sp>
      <p:sp>
        <p:nvSpPr>
          <p:cNvPr id="5" name="Slide Number Placeholder 4">
            <a:extLst>
              <a:ext uri="{FF2B5EF4-FFF2-40B4-BE49-F238E27FC236}">
                <a16:creationId xmlns:a16="http://schemas.microsoft.com/office/drawing/2014/main" id="{F68D63BC-A102-9095-10C6-B1FDA6DD5D2F}"/>
              </a:ext>
            </a:extLst>
          </p:cNvPr>
          <p:cNvSpPr>
            <a:spLocks noGrp="1"/>
          </p:cNvSpPr>
          <p:nvPr>
            <p:ph type="sldNum" sz="quarter" idx="12"/>
          </p:nvPr>
        </p:nvSpPr>
        <p:spPr>
          <a:xfrm>
            <a:off x="9432617" y="6500907"/>
            <a:ext cx="2743200" cy="365125"/>
          </a:xfrm>
        </p:spPr>
        <p:txBody>
          <a:bodyPr/>
          <a:lstStyle/>
          <a:p>
            <a:fld id="{D7DA97B9-EE92-4ABE-86CF-D1E0A20C915F}" type="slidenum">
              <a:rPr lang="en-US" smtClean="0"/>
              <a:t>3</a:t>
            </a:fld>
            <a:endParaRPr lang="en-US"/>
          </a:p>
        </p:txBody>
      </p:sp>
    </p:spTree>
    <p:extLst>
      <p:ext uri="{BB962C8B-B14F-4D97-AF65-F5344CB8AC3E}">
        <p14:creationId xmlns:p14="http://schemas.microsoft.com/office/powerpoint/2010/main" val="3951407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D16C0-82D6-0140-8FF3-DCC1D1E36BA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6DFE881-D7A2-257C-3162-9D6E1154B83C}"/>
              </a:ext>
            </a:extLst>
          </p:cNvPr>
          <p:cNvSpPr>
            <a:spLocks noGrp="1"/>
          </p:cNvSpPr>
          <p:nvPr>
            <p:ph type="sldNum" sz="quarter" idx="12"/>
            <p:custDataLst>
              <p:tags r:id="rId1"/>
            </p:custDataLst>
          </p:nvPr>
        </p:nvSpPr>
        <p:spPr>
          <a:xfrm>
            <a:off x="9448800" y="6492875"/>
            <a:ext cx="2743200" cy="365125"/>
          </a:xfrm>
        </p:spPr>
        <p:txBody>
          <a:bodyPr/>
          <a:lstStyle/>
          <a:p>
            <a:fld id="{51E9ABC5-6A6C-4043-956E-89CA247D3B04}" type="slidenum">
              <a:rPr lang="en-US" smtClean="0">
                <a:latin typeface="Aptos Display" panose="020B0004020202020204" pitchFamily="34" charset="0"/>
              </a:rPr>
              <a:pPr/>
              <a:t>4</a:t>
            </a:fld>
            <a:endParaRPr lang="en-US">
              <a:latin typeface="Aptos Display" panose="020B0004020202020204" pitchFamily="34" charset="0"/>
            </a:endParaRPr>
          </a:p>
        </p:txBody>
      </p:sp>
      <p:sp>
        <p:nvSpPr>
          <p:cNvPr id="7" name="Title 1">
            <a:extLst>
              <a:ext uri="{FF2B5EF4-FFF2-40B4-BE49-F238E27FC236}">
                <a16:creationId xmlns:a16="http://schemas.microsoft.com/office/drawing/2014/main" id="{AAE60304-AB3C-14BF-1F33-055DCCFC42D3}"/>
              </a:ext>
            </a:extLst>
          </p:cNvPr>
          <p:cNvSpPr>
            <a:spLocks noGrp="1"/>
          </p:cNvSpPr>
          <p:nvPr>
            <p:ph type="title"/>
            <p:custDataLst>
              <p:tags r:id="rId2"/>
            </p:custDataLst>
          </p:nvPr>
        </p:nvSpPr>
        <p:spPr>
          <a:xfrm>
            <a:off x="0" y="0"/>
            <a:ext cx="12191999" cy="1257915"/>
          </a:xfrm>
          <a:solidFill>
            <a:srgbClr val="154576"/>
          </a:solidFill>
        </p:spPr>
        <p:txBody>
          <a:bodyPr>
            <a:noAutofit/>
          </a:bodyPr>
          <a:lstStyle/>
          <a:p>
            <a:pPr algn="ctr"/>
            <a:r>
              <a:rPr lang="en-CA" sz="3600" b="1" dirty="0">
                <a:solidFill>
                  <a:schemeClr val="bg1"/>
                </a:solidFill>
                <a:latin typeface="Aptos Display" panose="020B0004020202020204" pitchFamily="34" charset="0"/>
                <a:cs typeface="Arial" panose="020B0604020202020204" pitchFamily="34" charset="0"/>
              </a:rPr>
              <a:t>Domestic Context</a:t>
            </a:r>
          </a:p>
        </p:txBody>
      </p:sp>
      <p:sp>
        <p:nvSpPr>
          <p:cNvPr id="4" name="Rectangle: Rounded Corners 3">
            <a:extLst>
              <a:ext uri="{FF2B5EF4-FFF2-40B4-BE49-F238E27FC236}">
                <a16:creationId xmlns:a16="http://schemas.microsoft.com/office/drawing/2014/main" id="{D55DA3F6-8AB4-ABEE-6B18-04C655885B46}"/>
              </a:ext>
              <a:ext uri="{C183D7F6-B498-43B3-948B-1728B52AA6E4}">
                <adec:decorative xmlns:adec="http://schemas.microsoft.com/office/drawing/2017/decorative" val="1"/>
              </a:ext>
            </a:extLst>
          </p:cNvPr>
          <p:cNvSpPr/>
          <p:nvPr/>
        </p:nvSpPr>
        <p:spPr>
          <a:xfrm>
            <a:off x="1156499" y="1350551"/>
            <a:ext cx="9201149" cy="713025"/>
          </a:xfrm>
          <a:prstGeom prst="roundRect">
            <a:avLst>
              <a:gd name="adj" fmla="val 46887"/>
            </a:avLst>
          </a:prstGeom>
          <a:solidFill>
            <a:schemeClr val="bg1">
              <a:lumMod val="85000"/>
            </a:schemeClr>
          </a:solidFill>
          <a:ln w="9525">
            <a:solidFill>
              <a:srgbClr val="C9D8DF"/>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700" b="1" dirty="0">
                <a:solidFill>
                  <a:srgbClr val="0B76A0"/>
                </a:solidFill>
                <a:latin typeface="+mj-lt"/>
              </a:rPr>
              <a:t>PROBLEM: </a:t>
            </a:r>
            <a:r>
              <a:rPr lang="en-US" sz="1700" dirty="0">
                <a:solidFill>
                  <a:schemeClr val="tx1"/>
                </a:solidFill>
                <a:latin typeface="+mj-lt"/>
              </a:rPr>
              <a:t>Canada's complex plastics economy is </a:t>
            </a:r>
            <a:r>
              <a:rPr lang="en-US" sz="1700" b="1" dirty="0">
                <a:solidFill>
                  <a:srgbClr val="0B76A0"/>
                </a:solidFill>
                <a:latin typeface="+mj-lt"/>
              </a:rPr>
              <a:t>mostly linear </a:t>
            </a:r>
            <a:r>
              <a:rPr lang="en-US" sz="1700" dirty="0">
                <a:solidFill>
                  <a:schemeClr val="tx1"/>
                </a:solidFill>
                <a:latin typeface="+mj-lt"/>
              </a:rPr>
              <a:t>(i.e., "take-make-waste") with a series of </a:t>
            </a:r>
            <a:r>
              <a:rPr lang="en-US" sz="1700" b="1" dirty="0">
                <a:solidFill>
                  <a:srgbClr val="0B76A0"/>
                </a:solidFill>
                <a:latin typeface="+mj-lt"/>
              </a:rPr>
              <a:t>key factors </a:t>
            </a:r>
            <a:r>
              <a:rPr lang="en-US" sz="1700" dirty="0">
                <a:solidFill>
                  <a:schemeClr val="tx1"/>
                </a:solidFill>
                <a:latin typeface="+mj-lt"/>
              </a:rPr>
              <a:t>that prevent circularity</a:t>
            </a:r>
          </a:p>
        </p:txBody>
      </p:sp>
      <p:sp>
        <p:nvSpPr>
          <p:cNvPr id="23" name="TextBox 1">
            <a:extLst>
              <a:ext uri="{FF2B5EF4-FFF2-40B4-BE49-F238E27FC236}">
                <a16:creationId xmlns:a16="http://schemas.microsoft.com/office/drawing/2014/main" id="{0BC37960-4ED2-9A87-8EA9-6BE2E927CF23}"/>
              </a:ext>
            </a:extLst>
          </p:cNvPr>
          <p:cNvSpPr txBox="1"/>
          <p:nvPr/>
        </p:nvSpPr>
        <p:spPr>
          <a:xfrm>
            <a:off x="685474" y="3005152"/>
            <a:ext cx="1965034" cy="2631490"/>
          </a:xfrm>
          <a:prstGeom prst="rect">
            <a:avLst/>
          </a:prstGeom>
          <a:noFill/>
        </p:spPr>
        <p:txBody>
          <a:bodyPr wrap="square" rtlCol="0">
            <a:spAutoFit/>
          </a:bodyPr>
          <a:lstStyle/>
          <a:p>
            <a:pPr>
              <a:spcBef>
                <a:spcPts val="300"/>
              </a:spcBef>
              <a:spcAft>
                <a:spcPts val="300"/>
              </a:spcAft>
              <a:tabLst>
                <a:tab pos="914400" algn="l"/>
              </a:tabLst>
            </a:pPr>
            <a:r>
              <a:rPr lang="en-CA" sz="1600" b="1" dirty="0">
                <a:solidFill>
                  <a:srgbClr val="0B76A0"/>
                </a:solidFill>
                <a:effectLst/>
                <a:latin typeface="+mj-lt"/>
                <a:ea typeface="Times New Roman" panose="02020603050405020304" pitchFamily="18" charset="0"/>
                <a:cs typeface="Arial" panose="020B0604020202020204" pitchFamily="34" charset="0"/>
              </a:rPr>
              <a:t>Costs of plastic pollution borne by </a:t>
            </a:r>
            <a:r>
              <a:rPr lang="en-CA" sz="1600" b="1" dirty="0">
                <a:solidFill>
                  <a:srgbClr val="0B76A0"/>
                </a:solidFill>
                <a:latin typeface="+mj-lt"/>
                <a:cs typeface="Arial" panose="020B0604020202020204" pitchFamily="34" charset="0"/>
              </a:rPr>
              <a:t>individuals and </a:t>
            </a:r>
            <a:r>
              <a:rPr lang="en-CA" sz="1600" b="1" dirty="0">
                <a:solidFill>
                  <a:srgbClr val="0B76A0"/>
                </a:solidFill>
                <a:effectLst/>
                <a:latin typeface="+mj-lt"/>
                <a:ea typeface="Times New Roman" panose="02020603050405020304" pitchFamily="18" charset="0"/>
                <a:cs typeface="Arial" panose="020B0604020202020204" pitchFamily="34" charset="0"/>
              </a:rPr>
              <a:t>communities</a:t>
            </a:r>
          </a:p>
          <a:p>
            <a:pPr>
              <a:spcBef>
                <a:spcPts val="300"/>
              </a:spcBef>
              <a:spcAft>
                <a:spcPts val="300"/>
              </a:spcAft>
              <a:tabLst>
                <a:tab pos="914400" algn="l"/>
              </a:tabLst>
            </a:pPr>
            <a:r>
              <a:rPr lang="en-CA" sz="1600" dirty="0">
                <a:latin typeface="+mj-lt"/>
                <a:ea typeface="Times New Roman" panose="02020603050405020304" pitchFamily="18" charset="0"/>
                <a:cs typeface="Arial" panose="020B0604020202020204" pitchFamily="34" charset="0"/>
              </a:rPr>
              <a:t>M</a:t>
            </a:r>
            <a:r>
              <a:rPr lang="en-CA" sz="1600" dirty="0">
                <a:effectLst/>
                <a:latin typeface="+mj-lt"/>
                <a:ea typeface="Times New Roman" panose="02020603050405020304" pitchFamily="18" charset="0"/>
                <a:cs typeface="Arial" panose="020B0604020202020204" pitchFamily="34" charset="0"/>
              </a:rPr>
              <a:t>unicipalities, civil society organizations and volunteers left to deal with plastic pollution, citizens live with negative impacts</a:t>
            </a:r>
            <a:endParaRPr lang="en-US" sz="1600" dirty="0">
              <a:effectLst/>
              <a:latin typeface="+mj-lt"/>
              <a:ea typeface="Aptos" panose="020B0004020202020204" pitchFamily="34" charset="0"/>
              <a:cs typeface="Arial" panose="020B0604020202020204" pitchFamily="34" charset="0"/>
            </a:endParaRPr>
          </a:p>
        </p:txBody>
      </p:sp>
      <p:sp>
        <p:nvSpPr>
          <p:cNvPr id="26" name="TextBox 6">
            <a:extLst>
              <a:ext uri="{FF2B5EF4-FFF2-40B4-BE49-F238E27FC236}">
                <a16:creationId xmlns:a16="http://schemas.microsoft.com/office/drawing/2014/main" id="{8BB3CF0B-1247-BB72-6E74-30CCDCDFB68F}"/>
              </a:ext>
            </a:extLst>
          </p:cNvPr>
          <p:cNvSpPr txBox="1"/>
          <p:nvPr/>
        </p:nvSpPr>
        <p:spPr>
          <a:xfrm>
            <a:off x="9044353" y="3005152"/>
            <a:ext cx="2593413" cy="3406061"/>
          </a:xfrm>
          <a:prstGeom prst="rect">
            <a:avLst/>
          </a:prstGeom>
          <a:noFill/>
        </p:spPr>
        <p:txBody>
          <a:bodyPr wrap="square">
            <a:spAutoFit/>
          </a:bodyPr>
          <a:lstStyle/>
          <a:p>
            <a:pPr>
              <a:spcBef>
                <a:spcPts val="300"/>
              </a:spcBef>
              <a:spcAft>
                <a:spcPts val="300"/>
              </a:spcAft>
              <a:tabLst>
                <a:tab pos="914400" algn="l"/>
              </a:tabLst>
            </a:pPr>
            <a:r>
              <a:rPr lang="en-CA" sz="1600" b="1" dirty="0">
                <a:solidFill>
                  <a:srgbClr val="0B76A0"/>
                </a:solidFill>
                <a:effectLst/>
                <a:latin typeface="+mj-lt"/>
                <a:ea typeface="Times New Roman" panose="02020603050405020304" pitchFamily="18" charset="0"/>
                <a:cs typeface="Arial" panose="020B0604020202020204" pitchFamily="34" charset="0"/>
              </a:rPr>
              <a:t>Need to scale recovery options </a:t>
            </a:r>
          </a:p>
          <a:p>
            <a:pPr>
              <a:spcBef>
                <a:spcPts val="300"/>
              </a:spcBef>
              <a:spcAft>
                <a:spcPts val="300"/>
              </a:spcAft>
              <a:tabLst>
                <a:tab pos="914400" algn="l"/>
              </a:tabLst>
            </a:pPr>
            <a:r>
              <a:rPr lang="en-CA" sz="1600" dirty="0">
                <a:effectLst/>
                <a:latin typeface="+mj-lt"/>
                <a:ea typeface="Times New Roman" panose="02020603050405020304" pitchFamily="18" charset="0"/>
                <a:cs typeface="Arial" panose="020B0604020202020204" pitchFamily="34" charset="0"/>
              </a:rPr>
              <a:t>Limited high-volume recovery options </a:t>
            </a:r>
          </a:p>
          <a:p>
            <a:pPr>
              <a:spcBef>
                <a:spcPts val="300"/>
              </a:spcBef>
              <a:spcAft>
                <a:spcPts val="300"/>
              </a:spcAft>
              <a:tabLst>
                <a:tab pos="914400" algn="l"/>
              </a:tabLst>
            </a:pPr>
            <a:r>
              <a:rPr lang="en-CA" sz="1600" dirty="0">
                <a:latin typeface="+mj-lt"/>
                <a:ea typeface="Times New Roman" panose="02020603050405020304" pitchFamily="18" charset="0"/>
                <a:cs typeface="Arial" panose="020B0604020202020204" pitchFamily="34" charset="0"/>
              </a:rPr>
              <a:t>Landfills remain a </a:t>
            </a:r>
            <a:r>
              <a:rPr lang="en-CA" sz="1600" dirty="0">
                <a:effectLst/>
                <a:latin typeface="+mj-lt"/>
                <a:ea typeface="Times New Roman" panose="02020603050405020304" pitchFamily="18" charset="0"/>
                <a:cs typeface="Arial" panose="020B0604020202020204" pitchFamily="34" charset="0"/>
              </a:rPr>
              <a:t>low-cost disposal alternative</a:t>
            </a:r>
          </a:p>
          <a:p>
            <a:pPr>
              <a:spcBef>
                <a:spcPts val="300"/>
              </a:spcBef>
              <a:spcAft>
                <a:spcPts val="300"/>
              </a:spcAft>
              <a:tabLst>
                <a:tab pos="914400" algn="l"/>
              </a:tabLst>
            </a:pPr>
            <a:r>
              <a:rPr lang="en-CA" sz="1600" dirty="0">
                <a:effectLst/>
                <a:latin typeface="+mj-lt"/>
                <a:ea typeface="Times New Roman" panose="02020603050405020304" pitchFamily="18" charset="0"/>
                <a:cs typeface="Arial" panose="020B0604020202020204" pitchFamily="34" charset="0"/>
              </a:rPr>
              <a:t>Recycling receives most attention, but insufficient</a:t>
            </a:r>
          </a:p>
          <a:p>
            <a:pPr>
              <a:spcBef>
                <a:spcPts val="300"/>
              </a:spcBef>
              <a:spcAft>
                <a:spcPts val="300"/>
              </a:spcAft>
              <a:tabLst>
                <a:tab pos="914400" algn="l"/>
              </a:tabLst>
            </a:pPr>
            <a:r>
              <a:rPr lang="en-CA" sz="1600" dirty="0">
                <a:effectLst/>
                <a:latin typeface="+mj-lt"/>
                <a:ea typeface="Times New Roman" panose="02020603050405020304" pitchFamily="18" charset="0"/>
                <a:cs typeface="Arial" panose="020B0604020202020204" pitchFamily="34" charset="0"/>
              </a:rPr>
              <a:t>Upstream innovations in product design, recyclability, and reuse business models are also necessary</a:t>
            </a:r>
            <a:endParaRPr lang="en-CA" sz="1600" dirty="0">
              <a:latin typeface="+mj-lt"/>
              <a:cs typeface="Arial" panose="020B0604020202020204" pitchFamily="34" charset="0"/>
            </a:endParaRPr>
          </a:p>
        </p:txBody>
      </p:sp>
      <p:sp>
        <p:nvSpPr>
          <p:cNvPr id="27" name="TextBox 13">
            <a:extLst>
              <a:ext uri="{FF2B5EF4-FFF2-40B4-BE49-F238E27FC236}">
                <a16:creationId xmlns:a16="http://schemas.microsoft.com/office/drawing/2014/main" id="{71EF7C39-9333-C5C7-2C91-44F56D05C8D1}"/>
              </a:ext>
            </a:extLst>
          </p:cNvPr>
          <p:cNvSpPr txBox="1"/>
          <p:nvPr/>
        </p:nvSpPr>
        <p:spPr>
          <a:xfrm>
            <a:off x="5776137" y="2994451"/>
            <a:ext cx="2966463" cy="3185487"/>
          </a:xfrm>
          <a:prstGeom prst="rect">
            <a:avLst/>
          </a:prstGeom>
          <a:noFill/>
        </p:spPr>
        <p:txBody>
          <a:bodyPr wrap="square">
            <a:spAutoFit/>
          </a:bodyPr>
          <a:lstStyle/>
          <a:p>
            <a:pPr>
              <a:spcBef>
                <a:spcPts val="300"/>
              </a:spcBef>
              <a:spcAft>
                <a:spcPts val="300"/>
              </a:spcAft>
              <a:tabLst>
                <a:tab pos="914400" algn="l"/>
              </a:tabLst>
            </a:pPr>
            <a:r>
              <a:rPr lang="en-CA" sz="1600" b="1" dirty="0">
                <a:solidFill>
                  <a:srgbClr val="0B76A0"/>
                </a:solidFill>
                <a:effectLst/>
                <a:latin typeface="+mj-lt"/>
                <a:ea typeface="Times New Roman" panose="02020603050405020304" pitchFamily="18" charset="0"/>
                <a:cs typeface="Arial" panose="020B0604020202020204" pitchFamily="34" charset="0"/>
              </a:rPr>
              <a:t>Weak  collection and end-markets for recycled plastics</a:t>
            </a:r>
          </a:p>
          <a:p>
            <a:pPr>
              <a:spcBef>
                <a:spcPts val="300"/>
              </a:spcBef>
              <a:spcAft>
                <a:spcPts val="300"/>
              </a:spcAft>
              <a:tabLst>
                <a:tab pos="914400" algn="l"/>
              </a:tabLst>
            </a:pPr>
            <a:r>
              <a:rPr lang="en-US" sz="1600" dirty="0">
                <a:latin typeface="+mj-lt"/>
                <a:ea typeface="Times New Roman" panose="02020603050405020304" pitchFamily="18" charset="0"/>
                <a:cs typeface="Arial" panose="020B0604020202020204" pitchFamily="34" charset="0"/>
              </a:rPr>
              <a:t>Only 26% of all plastic waste and scrap is sent for material recovery</a:t>
            </a:r>
          </a:p>
          <a:p>
            <a:pPr>
              <a:spcBef>
                <a:spcPts val="300"/>
              </a:spcBef>
              <a:spcAft>
                <a:spcPts val="300"/>
              </a:spcAft>
              <a:tabLst>
                <a:tab pos="914400" algn="l"/>
              </a:tabLst>
            </a:pPr>
            <a:r>
              <a:rPr lang="en-US" sz="1600" dirty="0">
                <a:latin typeface="+mj-lt"/>
                <a:ea typeface="Times New Roman" panose="02020603050405020304" pitchFamily="18" charset="0"/>
                <a:cs typeface="Arial" panose="020B0604020202020204" pitchFamily="34" charset="0"/>
              </a:rPr>
              <a:t>Just over 7% is recycled </a:t>
            </a:r>
          </a:p>
          <a:p>
            <a:pPr>
              <a:spcBef>
                <a:spcPts val="300"/>
              </a:spcBef>
              <a:spcAft>
                <a:spcPts val="300"/>
              </a:spcAft>
              <a:tabLst>
                <a:tab pos="914400" algn="l"/>
              </a:tabLst>
            </a:pPr>
            <a:r>
              <a:rPr lang="en-US" sz="1600" dirty="0">
                <a:latin typeface="+mj-lt"/>
                <a:ea typeface="Times New Roman" panose="02020603050405020304" pitchFamily="18" charset="0"/>
                <a:cs typeface="Arial" panose="020B0604020202020204" pitchFamily="34" charset="0"/>
              </a:rPr>
              <a:t>Most plastic isn't designed to be recycled</a:t>
            </a:r>
          </a:p>
          <a:p>
            <a:pPr>
              <a:spcBef>
                <a:spcPts val="300"/>
              </a:spcBef>
              <a:spcAft>
                <a:spcPts val="300"/>
              </a:spcAft>
              <a:tabLst>
                <a:tab pos="914400" algn="l"/>
              </a:tabLst>
            </a:pPr>
            <a:r>
              <a:rPr lang="en-US" sz="1600" dirty="0">
                <a:effectLst/>
                <a:latin typeface="+mj-lt"/>
                <a:ea typeface="Times New Roman" panose="02020603050405020304" pitchFamily="18" charset="0"/>
                <a:cs typeface="Arial" panose="020B0604020202020204" pitchFamily="34" charset="0"/>
              </a:rPr>
              <a:t>Inconsistent supply of quality feedstock at competitive prices = unviable and lasting end-markets</a:t>
            </a:r>
          </a:p>
          <a:p>
            <a:pPr>
              <a:spcBef>
                <a:spcPts val="300"/>
              </a:spcBef>
              <a:spcAft>
                <a:spcPts val="300"/>
              </a:spcAft>
              <a:tabLst>
                <a:tab pos="914400" algn="l"/>
              </a:tabLst>
            </a:pPr>
            <a:endParaRPr lang="en-US" sz="1600" dirty="0">
              <a:latin typeface="+mj-lt"/>
              <a:ea typeface="Aptos" panose="020B0004020202020204" pitchFamily="34" charset="0"/>
              <a:cs typeface="Arial" panose="020B0604020202020204" pitchFamily="34" charset="0"/>
            </a:endParaRPr>
          </a:p>
        </p:txBody>
      </p:sp>
      <p:sp>
        <p:nvSpPr>
          <p:cNvPr id="28" name="TextBox 15">
            <a:extLst>
              <a:ext uri="{FF2B5EF4-FFF2-40B4-BE49-F238E27FC236}">
                <a16:creationId xmlns:a16="http://schemas.microsoft.com/office/drawing/2014/main" id="{15218D38-D673-ECED-C615-B86CCF01CDA9}"/>
              </a:ext>
            </a:extLst>
          </p:cNvPr>
          <p:cNvSpPr txBox="1"/>
          <p:nvPr/>
        </p:nvSpPr>
        <p:spPr>
          <a:xfrm>
            <a:off x="2994132" y="3006793"/>
            <a:ext cx="2438030" cy="2980303"/>
          </a:xfrm>
          <a:prstGeom prst="rect">
            <a:avLst/>
          </a:prstGeom>
          <a:noFill/>
        </p:spPr>
        <p:txBody>
          <a:bodyPr wrap="square">
            <a:spAutoFit/>
          </a:bodyPr>
          <a:lstStyle/>
          <a:p>
            <a:pPr>
              <a:spcBef>
                <a:spcPts val="300"/>
              </a:spcBef>
              <a:spcAft>
                <a:spcPts val="300"/>
              </a:spcAft>
              <a:tabLst>
                <a:tab pos="914400" algn="l"/>
              </a:tabLst>
            </a:pPr>
            <a:r>
              <a:rPr lang="en-CA" sz="1600" b="1" dirty="0">
                <a:solidFill>
                  <a:srgbClr val="0B76A0"/>
                </a:solidFill>
                <a:effectLst/>
                <a:latin typeface="+mj-lt"/>
                <a:ea typeface="Times New Roman" panose="02020603050405020304" pitchFamily="18" charset="0"/>
                <a:cs typeface="Arial" panose="020B0604020202020204" pitchFamily="34" charset="0"/>
              </a:rPr>
              <a:t>Virgin and recycled plastic markets compete</a:t>
            </a:r>
          </a:p>
          <a:p>
            <a:pPr>
              <a:spcBef>
                <a:spcPts val="300"/>
              </a:spcBef>
              <a:spcAft>
                <a:spcPts val="300"/>
              </a:spcAft>
              <a:tabLst>
                <a:tab pos="914400" algn="l"/>
              </a:tabLst>
            </a:pPr>
            <a:r>
              <a:rPr lang="en-CA" sz="1600" dirty="0">
                <a:effectLst/>
                <a:latin typeface="+mj-lt"/>
                <a:ea typeface="Times New Roman" panose="02020603050405020304" pitchFamily="18" charset="0"/>
                <a:cs typeface="Arial" panose="020B0604020202020204" pitchFamily="34" charset="0"/>
              </a:rPr>
              <a:t>Primary resin production has high upstream GHGs and historic subsidies and economies of scale</a:t>
            </a:r>
            <a:endParaRPr lang="en-US" sz="1600" dirty="0">
              <a:effectLst/>
              <a:latin typeface="+mj-lt"/>
              <a:ea typeface="Aptos" panose="020B0004020202020204" pitchFamily="34" charset="0"/>
              <a:cs typeface="Arial" panose="020B0604020202020204" pitchFamily="34" charset="0"/>
            </a:endParaRPr>
          </a:p>
          <a:p>
            <a:pPr>
              <a:spcBef>
                <a:spcPts val="300"/>
              </a:spcBef>
              <a:spcAft>
                <a:spcPts val="300"/>
              </a:spcAft>
              <a:tabLst>
                <a:tab pos="914400" algn="l"/>
              </a:tabLst>
            </a:pPr>
            <a:r>
              <a:rPr lang="en-CA" sz="1600" dirty="0">
                <a:effectLst/>
                <a:latin typeface="+mj-lt"/>
                <a:ea typeface="Times New Roman" panose="02020603050405020304" pitchFamily="18" charset="0"/>
                <a:cs typeface="Arial" panose="020B0604020202020204" pitchFamily="34" charset="0"/>
              </a:rPr>
              <a:t>Recycling has a more labour-intensive cost structure but can produce lower embodied carbon resins</a:t>
            </a:r>
          </a:p>
        </p:txBody>
      </p:sp>
      <p:sp>
        <p:nvSpPr>
          <p:cNvPr id="29" name="Oval 18">
            <a:extLst>
              <a:ext uri="{FF2B5EF4-FFF2-40B4-BE49-F238E27FC236}">
                <a16:creationId xmlns:a16="http://schemas.microsoft.com/office/drawing/2014/main" id="{7C19A78A-C4DA-2791-5A32-D9E13D501311}"/>
              </a:ext>
            </a:extLst>
          </p:cNvPr>
          <p:cNvSpPr/>
          <p:nvPr/>
        </p:nvSpPr>
        <p:spPr>
          <a:xfrm>
            <a:off x="1109345" y="2344265"/>
            <a:ext cx="658370" cy="650186"/>
          </a:xfrm>
          <a:prstGeom prst="ellipse">
            <a:avLst/>
          </a:prstGeom>
          <a:solidFill>
            <a:srgbClr val="65ABC5"/>
          </a:solidFill>
          <a:ln w="57150">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0" name="Graphic 17" descr="Users outline">
            <a:extLst>
              <a:ext uri="{FF2B5EF4-FFF2-40B4-BE49-F238E27FC236}">
                <a16:creationId xmlns:a16="http://schemas.microsoft.com/office/drawing/2014/main" id="{2E69409D-173F-2CAB-610B-C4F15EA9AB3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56499" y="2421097"/>
            <a:ext cx="530292" cy="530292"/>
          </a:xfrm>
          <a:prstGeom prst="rect">
            <a:avLst/>
          </a:prstGeom>
        </p:spPr>
      </p:pic>
      <p:sp>
        <p:nvSpPr>
          <p:cNvPr id="31" name="Oval 19">
            <a:extLst>
              <a:ext uri="{FF2B5EF4-FFF2-40B4-BE49-F238E27FC236}">
                <a16:creationId xmlns:a16="http://schemas.microsoft.com/office/drawing/2014/main" id="{689F8ABA-1A91-891F-F090-3E550B0E94BF}"/>
              </a:ext>
            </a:extLst>
          </p:cNvPr>
          <p:cNvSpPr/>
          <p:nvPr/>
        </p:nvSpPr>
        <p:spPr>
          <a:xfrm>
            <a:off x="3761869" y="2344265"/>
            <a:ext cx="658370" cy="650186"/>
          </a:xfrm>
          <a:prstGeom prst="ellipse">
            <a:avLst/>
          </a:prstGeom>
          <a:solidFill>
            <a:srgbClr val="65ABC5"/>
          </a:solidFill>
          <a:ln w="57150">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Oval 20">
            <a:extLst>
              <a:ext uri="{FF2B5EF4-FFF2-40B4-BE49-F238E27FC236}">
                <a16:creationId xmlns:a16="http://schemas.microsoft.com/office/drawing/2014/main" id="{FCD5DF2E-7E51-A5EB-7CB1-A2E28B1FFC86}"/>
              </a:ext>
            </a:extLst>
          </p:cNvPr>
          <p:cNvSpPr/>
          <p:nvPr/>
        </p:nvSpPr>
        <p:spPr>
          <a:xfrm>
            <a:off x="6734013" y="2342247"/>
            <a:ext cx="658370" cy="650186"/>
          </a:xfrm>
          <a:prstGeom prst="ellipse">
            <a:avLst/>
          </a:prstGeom>
          <a:solidFill>
            <a:srgbClr val="65ABC5"/>
          </a:solidFill>
          <a:ln w="57150">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3" name="Oval 22">
            <a:extLst>
              <a:ext uri="{FF2B5EF4-FFF2-40B4-BE49-F238E27FC236}">
                <a16:creationId xmlns:a16="http://schemas.microsoft.com/office/drawing/2014/main" id="{57425A7F-D6E9-61AF-A22A-BB5C9C3FE274}"/>
              </a:ext>
            </a:extLst>
          </p:cNvPr>
          <p:cNvSpPr/>
          <p:nvPr/>
        </p:nvSpPr>
        <p:spPr>
          <a:xfrm>
            <a:off x="9997753" y="2342247"/>
            <a:ext cx="658370" cy="650186"/>
          </a:xfrm>
          <a:prstGeom prst="ellipse">
            <a:avLst/>
          </a:prstGeom>
          <a:solidFill>
            <a:srgbClr val="65ABC5"/>
          </a:solidFill>
          <a:ln w="57150">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4" name="Straight Arrow Connector 25">
            <a:extLst>
              <a:ext uri="{FF2B5EF4-FFF2-40B4-BE49-F238E27FC236}">
                <a16:creationId xmlns:a16="http://schemas.microsoft.com/office/drawing/2014/main" id="{4C408903-7A85-51AA-FB0B-C8E8B936DFC9}"/>
              </a:ext>
            </a:extLst>
          </p:cNvPr>
          <p:cNvCxnSpPr>
            <a:cxnSpLocks/>
          </p:cNvCxnSpPr>
          <p:nvPr/>
        </p:nvCxnSpPr>
        <p:spPr>
          <a:xfrm>
            <a:off x="2776487" y="3193251"/>
            <a:ext cx="0" cy="3528224"/>
          </a:xfrm>
          <a:prstGeom prst="straightConnector1">
            <a:avLst/>
          </a:prstGeom>
          <a:ln w="6350">
            <a:solidFill>
              <a:schemeClr val="bg1">
                <a:lumMod val="85000"/>
              </a:schemeClr>
            </a:solidFill>
            <a:headEnd type="diamond" w="med" len="med"/>
            <a:tailEnd type="diamond" w="med" len="med"/>
          </a:ln>
        </p:spPr>
        <p:style>
          <a:lnRef idx="2">
            <a:schemeClr val="accent1"/>
          </a:lnRef>
          <a:fillRef idx="0">
            <a:schemeClr val="accent1"/>
          </a:fillRef>
          <a:effectRef idx="1">
            <a:schemeClr val="accent1"/>
          </a:effectRef>
          <a:fontRef idx="minor">
            <a:schemeClr val="tx1"/>
          </a:fontRef>
        </p:style>
      </p:cxnSp>
      <p:cxnSp>
        <p:nvCxnSpPr>
          <p:cNvPr id="35" name="Straight Arrow Connector 30">
            <a:extLst>
              <a:ext uri="{FF2B5EF4-FFF2-40B4-BE49-F238E27FC236}">
                <a16:creationId xmlns:a16="http://schemas.microsoft.com/office/drawing/2014/main" id="{468C8112-CDE4-A402-C3C9-53A66E7635C9}"/>
              </a:ext>
            </a:extLst>
          </p:cNvPr>
          <p:cNvCxnSpPr>
            <a:cxnSpLocks/>
          </p:cNvCxnSpPr>
          <p:nvPr/>
        </p:nvCxnSpPr>
        <p:spPr>
          <a:xfrm flipH="1">
            <a:off x="8867714" y="3193251"/>
            <a:ext cx="3373" cy="3528224"/>
          </a:xfrm>
          <a:prstGeom prst="straightConnector1">
            <a:avLst/>
          </a:prstGeom>
          <a:ln w="6350">
            <a:solidFill>
              <a:schemeClr val="bg1">
                <a:lumMod val="85000"/>
              </a:schemeClr>
            </a:solidFill>
            <a:headEnd type="diamond" w="med" len="med"/>
            <a:tailEnd type="diamond" w="med" len="med"/>
          </a:ln>
        </p:spPr>
        <p:style>
          <a:lnRef idx="2">
            <a:schemeClr val="accent1"/>
          </a:lnRef>
          <a:fillRef idx="0">
            <a:schemeClr val="accent1"/>
          </a:fillRef>
          <a:effectRef idx="1">
            <a:schemeClr val="accent1"/>
          </a:effectRef>
          <a:fontRef idx="minor">
            <a:schemeClr val="tx1"/>
          </a:fontRef>
        </p:style>
      </p:cxnSp>
      <p:cxnSp>
        <p:nvCxnSpPr>
          <p:cNvPr id="36" name="Straight Arrow Connector 33">
            <a:extLst>
              <a:ext uri="{FF2B5EF4-FFF2-40B4-BE49-F238E27FC236}">
                <a16:creationId xmlns:a16="http://schemas.microsoft.com/office/drawing/2014/main" id="{7C598685-F581-D4B5-1E2A-AF0BF772D5BA}"/>
              </a:ext>
            </a:extLst>
          </p:cNvPr>
          <p:cNvCxnSpPr>
            <a:cxnSpLocks/>
          </p:cNvCxnSpPr>
          <p:nvPr/>
        </p:nvCxnSpPr>
        <p:spPr>
          <a:xfrm>
            <a:off x="5558927" y="3193251"/>
            <a:ext cx="0" cy="2685540"/>
          </a:xfrm>
          <a:prstGeom prst="straightConnector1">
            <a:avLst/>
          </a:prstGeom>
          <a:ln w="6350">
            <a:solidFill>
              <a:schemeClr val="bg1">
                <a:lumMod val="85000"/>
              </a:schemeClr>
            </a:solidFill>
            <a:headEnd type="diamond" w="med" len="med"/>
            <a:tailEnd type="diamond" w="med" len="med"/>
          </a:ln>
        </p:spPr>
        <p:style>
          <a:lnRef idx="2">
            <a:schemeClr val="accent1"/>
          </a:lnRef>
          <a:fillRef idx="0">
            <a:schemeClr val="accent1"/>
          </a:fillRef>
          <a:effectRef idx="1">
            <a:schemeClr val="accent1"/>
          </a:effectRef>
          <a:fontRef idx="minor">
            <a:schemeClr val="tx1"/>
          </a:fontRef>
        </p:style>
      </p:cxnSp>
      <p:pic>
        <p:nvPicPr>
          <p:cNvPr id="37" name="Graphic 4" descr="Supply And Demand with solid fill">
            <a:extLst>
              <a:ext uri="{FF2B5EF4-FFF2-40B4-BE49-F238E27FC236}">
                <a16:creationId xmlns:a16="http://schemas.microsoft.com/office/drawing/2014/main" id="{50115801-E7C5-AA38-F8A8-82AEDD3154D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867784" y="2441417"/>
            <a:ext cx="419854" cy="419854"/>
          </a:xfrm>
          <a:prstGeom prst="rect">
            <a:avLst/>
          </a:prstGeom>
        </p:spPr>
      </p:pic>
      <p:pic>
        <p:nvPicPr>
          <p:cNvPr id="38" name="Graphic 7" descr="Dump truck with solid fill">
            <a:extLst>
              <a:ext uri="{FF2B5EF4-FFF2-40B4-BE49-F238E27FC236}">
                <a16:creationId xmlns:a16="http://schemas.microsoft.com/office/drawing/2014/main" id="{8096E31B-AD3A-6560-45C7-649F3AE0F3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808380" y="2403549"/>
            <a:ext cx="513004" cy="513004"/>
          </a:xfrm>
          <a:prstGeom prst="rect">
            <a:avLst/>
          </a:prstGeom>
        </p:spPr>
      </p:pic>
      <p:pic>
        <p:nvPicPr>
          <p:cNvPr id="39" name="Graphic 10" descr="Seeds with solid fill">
            <a:extLst>
              <a:ext uri="{FF2B5EF4-FFF2-40B4-BE49-F238E27FC236}">
                <a16:creationId xmlns:a16="http://schemas.microsoft.com/office/drawing/2014/main" id="{6E1C46BC-44CE-5890-F075-302D3689B5F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998570" y="2366177"/>
            <a:ext cx="616096" cy="616096"/>
          </a:xfrm>
          <a:prstGeom prst="rect">
            <a:avLst/>
          </a:prstGeom>
        </p:spPr>
      </p:pic>
    </p:spTree>
    <p:extLst>
      <p:ext uri="{BB962C8B-B14F-4D97-AF65-F5344CB8AC3E}">
        <p14:creationId xmlns:p14="http://schemas.microsoft.com/office/powerpoint/2010/main" val="260454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7476D-0DD6-815C-6437-4CCC2AA227A6}"/>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7F35BD38-68D7-DFAD-21C4-346F8C7FBD26}"/>
              </a:ext>
            </a:extLst>
          </p:cNvPr>
          <p:cNvSpPr>
            <a:spLocks noGrp="1"/>
          </p:cNvSpPr>
          <p:nvPr>
            <p:ph type="title"/>
            <p:custDataLst>
              <p:tags r:id="rId1"/>
            </p:custDataLst>
          </p:nvPr>
        </p:nvSpPr>
        <p:spPr>
          <a:xfrm>
            <a:off x="0" y="-29728"/>
            <a:ext cx="12191999" cy="1257915"/>
          </a:xfrm>
          <a:solidFill>
            <a:srgbClr val="154576"/>
          </a:solidFill>
        </p:spPr>
        <p:txBody>
          <a:bodyPr>
            <a:noAutofit/>
          </a:bodyPr>
          <a:lstStyle/>
          <a:p>
            <a:pPr algn="ctr"/>
            <a:r>
              <a:rPr lang="en-CA" sz="3600" b="1" dirty="0">
                <a:solidFill>
                  <a:schemeClr val="bg1"/>
                </a:solidFill>
                <a:latin typeface="Aptos Display" panose="020B0004020202020204" pitchFamily="34" charset="0"/>
                <a:cs typeface="Arial" panose="020B0604020202020204" pitchFamily="34" charset="0"/>
              </a:rPr>
              <a:t>A Collaborative Effort: Shared Jurisdiction</a:t>
            </a:r>
          </a:p>
        </p:txBody>
      </p:sp>
      <p:sp>
        <p:nvSpPr>
          <p:cNvPr id="42" name="Rectangle: Rounded Corners 3">
            <a:extLst>
              <a:ext uri="{FF2B5EF4-FFF2-40B4-BE49-F238E27FC236}">
                <a16:creationId xmlns:a16="http://schemas.microsoft.com/office/drawing/2014/main" id="{85D346C3-3461-A6C3-AC99-37CD72342017}"/>
              </a:ext>
              <a:ext uri="{C183D7F6-B498-43B3-948B-1728B52AA6E4}">
                <adec:decorative xmlns:adec="http://schemas.microsoft.com/office/drawing/2017/decorative" val="1"/>
              </a:ext>
            </a:extLst>
          </p:cNvPr>
          <p:cNvSpPr/>
          <p:nvPr/>
        </p:nvSpPr>
        <p:spPr>
          <a:xfrm>
            <a:off x="1633162" y="943514"/>
            <a:ext cx="9201149" cy="566724"/>
          </a:xfrm>
          <a:prstGeom prst="roundRect">
            <a:avLst>
              <a:gd name="adj" fmla="val 46887"/>
            </a:avLst>
          </a:prstGeom>
          <a:solidFill>
            <a:schemeClr val="bg1">
              <a:lumMod val="85000"/>
            </a:schemeClr>
          </a:solidFill>
          <a:ln w="9525">
            <a:solidFill>
              <a:srgbClr val="C9D8DF"/>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lnSpc>
                <a:spcPct val="75000"/>
              </a:lnSpc>
            </a:pPr>
            <a:r>
              <a:rPr lang="en-US" b="1" kern="900" dirty="0">
                <a:solidFill>
                  <a:srgbClr val="0B76A0"/>
                </a:solidFill>
              </a:rPr>
              <a:t>Everyone has a role: </a:t>
            </a:r>
            <a:r>
              <a:rPr lang="en-US" kern="900" dirty="0">
                <a:solidFill>
                  <a:srgbClr val="0B76A0"/>
                </a:solidFill>
              </a:rPr>
              <a:t>Collective action for systems change and greater circularity </a:t>
            </a:r>
          </a:p>
        </p:txBody>
      </p:sp>
      <p:pic>
        <p:nvPicPr>
          <p:cNvPr id="43" name="Picture 50" descr="A group of flags on poles&#10;&#10;AI-generated content may be incorrect.">
            <a:extLst>
              <a:ext uri="{FF2B5EF4-FFF2-40B4-BE49-F238E27FC236}">
                <a16:creationId xmlns:a16="http://schemas.microsoft.com/office/drawing/2014/main" id="{8BAA2511-15EB-3A58-11CE-7740A908F4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9636" y="3250432"/>
            <a:ext cx="1071198" cy="502913"/>
          </a:xfrm>
          <a:prstGeom prst="rect">
            <a:avLst/>
          </a:prstGeom>
        </p:spPr>
      </p:pic>
      <p:grpSp>
        <p:nvGrpSpPr>
          <p:cNvPr id="44" name="Group 26">
            <a:extLst>
              <a:ext uri="{FF2B5EF4-FFF2-40B4-BE49-F238E27FC236}">
                <a16:creationId xmlns:a16="http://schemas.microsoft.com/office/drawing/2014/main" id="{A1639E50-CBF3-0C07-9EC3-53F06E5AE74B}"/>
              </a:ext>
            </a:extLst>
          </p:cNvPr>
          <p:cNvGrpSpPr/>
          <p:nvPr/>
        </p:nvGrpSpPr>
        <p:grpSpPr>
          <a:xfrm>
            <a:off x="252700" y="5490176"/>
            <a:ext cx="3637686" cy="392559"/>
            <a:chOff x="507594" y="986527"/>
            <a:chExt cx="2612879" cy="392559"/>
          </a:xfrm>
        </p:grpSpPr>
        <p:sp>
          <p:nvSpPr>
            <p:cNvPr id="45" name="Rectangle: Rounded Corners 6">
              <a:extLst>
                <a:ext uri="{FF2B5EF4-FFF2-40B4-BE49-F238E27FC236}">
                  <a16:creationId xmlns:a16="http://schemas.microsoft.com/office/drawing/2014/main" id="{8E5E4E8E-E5B1-114F-C5D9-9A66C31B7799}"/>
                </a:ext>
                <a:ext uri="{C183D7F6-B498-43B3-948B-1728B52AA6E4}">
                  <adec:decorative xmlns:adec="http://schemas.microsoft.com/office/drawing/2017/decorative" val="1"/>
                </a:ext>
              </a:extLst>
            </p:cNvPr>
            <p:cNvSpPr/>
            <p:nvPr/>
          </p:nvSpPr>
          <p:spPr>
            <a:xfrm>
              <a:off x="507594" y="986527"/>
              <a:ext cx="2612879" cy="392559"/>
            </a:xfrm>
            <a:prstGeom prst="roundRect">
              <a:avLst>
                <a:gd name="adj" fmla="val 48316"/>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500" dirty="0">
                <a:solidFill>
                  <a:srgbClr val="0B76A0"/>
                </a:solidFill>
              </a:endParaRPr>
            </a:p>
          </p:txBody>
        </p:sp>
        <p:sp>
          <p:nvSpPr>
            <p:cNvPr id="46" name="TextBox 7">
              <a:extLst>
                <a:ext uri="{FF2B5EF4-FFF2-40B4-BE49-F238E27FC236}">
                  <a16:creationId xmlns:a16="http://schemas.microsoft.com/office/drawing/2014/main" id="{F3D06DD9-7F44-D0D7-9151-87FBFECDECC5}"/>
                </a:ext>
              </a:extLst>
            </p:cNvPr>
            <p:cNvSpPr txBox="1"/>
            <p:nvPr/>
          </p:nvSpPr>
          <p:spPr>
            <a:xfrm>
              <a:off x="662047" y="1012155"/>
              <a:ext cx="2298530" cy="338554"/>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600" b="1" dirty="0">
                  <a:solidFill>
                    <a:srgbClr val="0B76A0"/>
                  </a:solidFill>
                  <a:latin typeface="+mj-lt"/>
                </a:rPr>
                <a:t>International</a:t>
              </a:r>
              <a:endParaRPr kumimoji="0" lang="en-US" sz="1600" b="1" i="0" u="none" strike="noStrike" kern="1200" cap="none" spc="0" normalizeH="0" baseline="0" noProof="0" dirty="0">
                <a:ln>
                  <a:noFill/>
                </a:ln>
                <a:solidFill>
                  <a:srgbClr val="0B76A0"/>
                </a:solidFill>
                <a:effectLst/>
                <a:uLnTx/>
                <a:uFillTx/>
                <a:latin typeface="+mj-lt"/>
                <a:ea typeface="+mn-ea"/>
                <a:cs typeface="+mn-cs"/>
              </a:endParaRPr>
            </a:p>
          </p:txBody>
        </p:sp>
      </p:grpSp>
      <p:grpSp>
        <p:nvGrpSpPr>
          <p:cNvPr id="47" name="Group 17">
            <a:extLst>
              <a:ext uri="{FF2B5EF4-FFF2-40B4-BE49-F238E27FC236}">
                <a16:creationId xmlns:a16="http://schemas.microsoft.com/office/drawing/2014/main" id="{49D59EE4-3750-883B-2501-FF9EC2AE65EC}"/>
              </a:ext>
            </a:extLst>
          </p:cNvPr>
          <p:cNvGrpSpPr/>
          <p:nvPr/>
        </p:nvGrpSpPr>
        <p:grpSpPr>
          <a:xfrm>
            <a:off x="190278" y="2690516"/>
            <a:ext cx="3678327" cy="392559"/>
            <a:chOff x="7396074" y="1733514"/>
            <a:chExt cx="3154671" cy="392559"/>
          </a:xfrm>
        </p:grpSpPr>
        <p:sp>
          <p:nvSpPr>
            <p:cNvPr id="48" name="Rectangle: Rounded Corners 9">
              <a:extLst>
                <a:ext uri="{FF2B5EF4-FFF2-40B4-BE49-F238E27FC236}">
                  <a16:creationId xmlns:a16="http://schemas.microsoft.com/office/drawing/2014/main" id="{57BC98A8-8148-82CF-1955-F027D84B1B10}"/>
                </a:ext>
                <a:ext uri="{C183D7F6-B498-43B3-948B-1728B52AA6E4}">
                  <adec:decorative xmlns:adec="http://schemas.microsoft.com/office/drawing/2017/decorative" val="1"/>
                </a:ext>
              </a:extLst>
            </p:cNvPr>
            <p:cNvSpPr/>
            <p:nvPr/>
          </p:nvSpPr>
          <p:spPr>
            <a:xfrm>
              <a:off x="7396074" y="1733514"/>
              <a:ext cx="3154671" cy="392559"/>
            </a:xfrm>
            <a:prstGeom prst="roundRect">
              <a:avLst>
                <a:gd name="adj" fmla="val 48316"/>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solidFill>
                  <a:srgbClr val="0B76A0"/>
                </a:solidFill>
              </a:endParaRPr>
            </a:p>
          </p:txBody>
        </p:sp>
        <p:sp>
          <p:nvSpPr>
            <p:cNvPr id="49" name="TextBox 14">
              <a:extLst>
                <a:ext uri="{FF2B5EF4-FFF2-40B4-BE49-F238E27FC236}">
                  <a16:creationId xmlns:a16="http://schemas.microsoft.com/office/drawing/2014/main" id="{124779BC-250E-9C1F-A91B-A4BC923A9BC0}"/>
                </a:ext>
              </a:extLst>
            </p:cNvPr>
            <p:cNvSpPr txBox="1"/>
            <p:nvPr/>
          </p:nvSpPr>
          <p:spPr>
            <a:xfrm>
              <a:off x="7506959" y="1774154"/>
              <a:ext cx="3005602"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rgbClr val="0B76A0"/>
                  </a:solidFill>
                  <a:latin typeface="+mj-lt"/>
                </a:rPr>
                <a:t>Provincial and Territorial Governments </a:t>
              </a:r>
              <a:endParaRPr kumimoji="0" lang="en-US" sz="1600" b="1" i="0" u="none" strike="noStrike" kern="1200" cap="none" spc="0" normalizeH="0" baseline="0" noProof="0" dirty="0">
                <a:ln>
                  <a:noFill/>
                </a:ln>
                <a:solidFill>
                  <a:srgbClr val="0B76A0"/>
                </a:solidFill>
                <a:effectLst/>
                <a:uLnTx/>
                <a:uFillTx/>
                <a:latin typeface="+mj-lt"/>
                <a:ea typeface="+mn-ea"/>
                <a:cs typeface="+mn-cs"/>
              </a:endParaRPr>
            </a:p>
          </p:txBody>
        </p:sp>
      </p:grpSp>
      <p:pic>
        <p:nvPicPr>
          <p:cNvPr id="52" name="Graphic 4">
            <a:extLst>
              <a:ext uri="{FF2B5EF4-FFF2-40B4-BE49-F238E27FC236}">
                <a16:creationId xmlns:a16="http://schemas.microsoft.com/office/drawing/2014/main" id="{4DD91B8F-D56D-E8B0-C72C-B550374521E6}"/>
              </a:ext>
            </a:extLst>
          </p:cNvPr>
          <p:cNvPicPr>
            <a:picLocks noChangeAspect="1"/>
          </p:cNvPicPr>
          <p:nvPr/>
        </p:nvPicPr>
        <p:blipFill>
          <a:blip>
            <a:extLst>
              <a:ext uri="{96DAC541-7B7A-43D3-8B79-37D633B846F1}">
                <asvg:svgBlip xmlns:asvg="http://schemas.microsoft.com/office/drawing/2016/SVG/main" r:embed="rId5"/>
              </a:ext>
            </a:extLst>
          </a:blip>
          <a:srcRect r="75720"/>
          <a:stretch/>
        </p:blipFill>
        <p:spPr>
          <a:xfrm>
            <a:off x="444673" y="4708127"/>
            <a:ext cx="673022" cy="360378"/>
          </a:xfrm>
          <a:prstGeom prst="rect">
            <a:avLst/>
          </a:prstGeom>
        </p:spPr>
      </p:pic>
      <p:grpSp>
        <p:nvGrpSpPr>
          <p:cNvPr id="53" name="Group 22">
            <a:extLst>
              <a:ext uri="{FF2B5EF4-FFF2-40B4-BE49-F238E27FC236}">
                <a16:creationId xmlns:a16="http://schemas.microsoft.com/office/drawing/2014/main" id="{182C055E-8958-FFCC-9F4F-DE6ACDB00728}"/>
              </a:ext>
            </a:extLst>
          </p:cNvPr>
          <p:cNvGrpSpPr/>
          <p:nvPr/>
        </p:nvGrpSpPr>
        <p:grpSpPr>
          <a:xfrm>
            <a:off x="189636" y="1542833"/>
            <a:ext cx="3668167" cy="392559"/>
            <a:chOff x="7396074" y="1733514"/>
            <a:chExt cx="3323175" cy="392559"/>
          </a:xfrm>
        </p:grpSpPr>
        <p:sp>
          <p:nvSpPr>
            <p:cNvPr id="54" name="Rectangle: Rounded Corners 23">
              <a:extLst>
                <a:ext uri="{FF2B5EF4-FFF2-40B4-BE49-F238E27FC236}">
                  <a16:creationId xmlns:a16="http://schemas.microsoft.com/office/drawing/2014/main" id="{8CB974D9-DD72-76A5-E40C-D152F87DEA44}"/>
                </a:ext>
                <a:ext uri="{C183D7F6-B498-43B3-948B-1728B52AA6E4}">
                  <adec:decorative xmlns:adec="http://schemas.microsoft.com/office/drawing/2017/decorative" val="1"/>
                </a:ext>
              </a:extLst>
            </p:cNvPr>
            <p:cNvSpPr/>
            <p:nvPr/>
          </p:nvSpPr>
          <p:spPr>
            <a:xfrm>
              <a:off x="7396074" y="1733514"/>
              <a:ext cx="3323175" cy="392559"/>
            </a:xfrm>
            <a:prstGeom prst="roundRect">
              <a:avLst>
                <a:gd name="adj" fmla="val 48316"/>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500" dirty="0">
                <a:solidFill>
                  <a:srgbClr val="0B76A0"/>
                </a:solidFill>
              </a:endParaRPr>
            </a:p>
          </p:txBody>
        </p:sp>
        <p:sp>
          <p:nvSpPr>
            <p:cNvPr id="55" name="TextBox 24">
              <a:extLst>
                <a:ext uri="{FF2B5EF4-FFF2-40B4-BE49-F238E27FC236}">
                  <a16:creationId xmlns:a16="http://schemas.microsoft.com/office/drawing/2014/main" id="{9AB726FB-F445-9A2F-6154-2D912C46F200}"/>
                </a:ext>
              </a:extLst>
            </p:cNvPr>
            <p:cNvSpPr txBox="1"/>
            <p:nvPr/>
          </p:nvSpPr>
          <p:spPr>
            <a:xfrm>
              <a:off x="7550527" y="1774154"/>
              <a:ext cx="2367935" cy="338554"/>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600" b="1" dirty="0">
                  <a:solidFill>
                    <a:srgbClr val="0B76A0"/>
                  </a:solidFill>
                  <a:latin typeface="+mj-lt"/>
                </a:rPr>
                <a:t>Municipal Governments </a:t>
              </a:r>
              <a:endParaRPr kumimoji="0" lang="en-US" sz="1600" b="1" i="0" u="none" strike="noStrike" kern="1200" cap="none" spc="0" normalizeH="0" baseline="0" noProof="0" dirty="0">
                <a:ln>
                  <a:noFill/>
                </a:ln>
                <a:solidFill>
                  <a:srgbClr val="0B76A0"/>
                </a:solidFill>
                <a:effectLst/>
                <a:uLnTx/>
                <a:uFillTx/>
                <a:latin typeface="+mj-lt"/>
                <a:ea typeface="+mn-ea"/>
                <a:cs typeface="+mn-cs"/>
              </a:endParaRPr>
            </a:p>
          </p:txBody>
        </p:sp>
      </p:grpSp>
      <p:pic>
        <p:nvPicPr>
          <p:cNvPr id="58" name="Graphic 43" descr="Building with solid fill">
            <a:extLst>
              <a:ext uri="{FF2B5EF4-FFF2-40B4-BE49-F238E27FC236}">
                <a16:creationId xmlns:a16="http://schemas.microsoft.com/office/drawing/2014/main" id="{15D8F5D6-7734-A192-87AE-D824F9AF6DD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5233" y="2043405"/>
            <a:ext cx="451903" cy="451903"/>
          </a:xfrm>
          <a:prstGeom prst="rect">
            <a:avLst/>
          </a:prstGeom>
        </p:spPr>
      </p:pic>
      <p:sp>
        <p:nvSpPr>
          <p:cNvPr id="62" name="TextBox 40">
            <a:extLst>
              <a:ext uri="{FF2B5EF4-FFF2-40B4-BE49-F238E27FC236}">
                <a16:creationId xmlns:a16="http://schemas.microsoft.com/office/drawing/2014/main" id="{1C76E9AA-4006-160E-E84F-4CDB053087EC}"/>
              </a:ext>
            </a:extLst>
          </p:cNvPr>
          <p:cNvSpPr txBox="1"/>
          <p:nvPr/>
        </p:nvSpPr>
        <p:spPr>
          <a:xfrm>
            <a:off x="1077537" y="1911636"/>
            <a:ext cx="10312400" cy="783291"/>
          </a:xfrm>
          <a:prstGeom prst="rect">
            <a:avLst/>
          </a:prstGeom>
          <a:noFill/>
        </p:spPr>
        <p:txBody>
          <a:bodyPr wrap="square">
            <a:spAutoFit/>
          </a:bodyPr>
          <a:lstStyle/>
          <a:p>
            <a:pPr marL="519112" lvl="1" indent="-285750">
              <a:lnSpc>
                <a:spcPct val="95000"/>
              </a:lnSpc>
              <a:spcBef>
                <a:spcPts val="0"/>
              </a:spcBef>
              <a:spcAft>
                <a:spcPts val="300"/>
              </a:spcAft>
              <a:buClr>
                <a:srgbClr val="0E6978"/>
              </a:buClr>
              <a:buFont typeface="Symbol" panose="05050102010706020507" pitchFamily="18" charset="2"/>
              <a:buChar char="®"/>
            </a:pPr>
            <a:r>
              <a:rPr lang="en-US" altLang="en-US" sz="1400" dirty="0">
                <a:latin typeface="+mj-lt"/>
                <a:cs typeface="Arial"/>
              </a:rPr>
              <a:t>Collect, divert &amp; dispose of municipal solid waste, including organic waste</a:t>
            </a:r>
          </a:p>
          <a:p>
            <a:pPr marL="519112" lvl="1" indent="-285750">
              <a:lnSpc>
                <a:spcPct val="95000"/>
              </a:lnSpc>
              <a:spcBef>
                <a:spcPts val="0"/>
              </a:spcBef>
              <a:spcAft>
                <a:spcPts val="300"/>
              </a:spcAft>
              <a:buClr>
                <a:srgbClr val="0E6978"/>
              </a:buClr>
              <a:buFont typeface="Symbol" panose="05050102010706020507" pitchFamily="18" charset="2"/>
              <a:buChar char="®"/>
            </a:pPr>
            <a:r>
              <a:rPr lang="en-US" altLang="en-US" sz="1400" dirty="0">
                <a:latin typeface="+mj-lt"/>
                <a:cs typeface="Arial"/>
              </a:rPr>
              <a:t>Own landfills, and implement waste diversion by-laws and waste reduction and education initiatives</a:t>
            </a:r>
          </a:p>
          <a:p>
            <a:pPr marL="519112" lvl="1" indent="-285750">
              <a:lnSpc>
                <a:spcPct val="95000"/>
              </a:lnSpc>
              <a:spcAft>
                <a:spcPts val="300"/>
              </a:spcAft>
              <a:buClr>
                <a:srgbClr val="0E6978"/>
              </a:buClr>
              <a:buFont typeface="Symbol" panose="05050102010706020507" pitchFamily="18" charset="2"/>
              <a:buChar char="®"/>
            </a:pPr>
            <a:r>
              <a:rPr lang="en-US" sz="1400" dirty="0">
                <a:effectLst/>
                <a:latin typeface="+mj-lt"/>
                <a:ea typeface="Times New Roman" panose="02020603050405020304" pitchFamily="18" charset="0"/>
                <a:cs typeface="Arial"/>
              </a:rPr>
              <a:t>Implementing a range of plastics policies (e.g., bans, promoting reuse)</a:t>
            </a:r>
            <a:endParaRPr lang="en-US" sz="1400" dirty="0">
              <a:latin typeface="+mj-lt"/>
              <a:cs typeface="Arial"/>
            </a:endParaRPr>
          </a:p>
        </p:txBody>
      </p:sp>
      <p:sp>
        <p:nvSpPr>
          <p:cNvPr id="63" name="TextBox 37">
            <a:extLst>
              <a:ext uri="{FF2B5EF4-FFF2-40B4-BE49-F238E27FC236}">
                <a16:creationId xmlns:a16="http://schemas.microsoft.com/office/drawing/2014/main" id="{5CE7A9FE-D8AD-1852-D30A-FB03E72ACA41}"/>
              </a:ext>
            </a:extLst>
          </p:cNvPr>
          <p:cNvSpPr txBox="1"/>
          <p:nvPr/>
        </p:nvSpPr>
        <p:spPr>
          <a:xfrm>
            <a:off x="1007136" y="3110064"/>
            <a:ext cx="9987280" cy="946156"/>
          </a:xfrm>
          <a:prstGeom prst="rect">
            <a:avLst/>
          </a:prstGeom>
          <a:noFill/>
        </p:spPr>
        <p:txBody>
          <a:bodyPr wrap="square" lIns="91440" tIns="45720" rIns="91440" bIns="45720" anchor="t">
            <a:spAutoFit/>
          </a:bodyPr>
          <a:lstStyle/>
          <a:p>
            <a:pPr marL="569595" lvl="1" indent="-285750">
              <a:lnSpc>
                <a:spcPct val="90000"/>
              </a:lnSpc>
              <a:spcAft>
                <a:spcPts val="300"/>
              </a:spcAft>
              <a:buClr>
                <a:srgbClr val="0E6978"/>
              </a:buClr>
              <a:buFont typeface="Symbol" panose="05050102010706020507" pitchFamily="18" charset="2"/>
              <a:buChar char="®"/>
              <a:defRPr/>
            </a:pPr>
            <a:r>
              <a:rPr lang="en-CA" sz="1400" dirty="0">
                <a:latin typeface="+mj-lt"/>
                <a:cs typeface="Arial"/>
              </a:rPr>
              <a:t>Control </a:t>
            </a:r>
            <a:r>
              <a:rPr lang="en-US" altLang="en-US" sz="1400" dirty="0">
                <a:latin typeface="+mj-lt"/>
                <a:cs typeface="Arial"/>
              </a:rPr>
              <a:t>intra-jurisdictional movement of hazardous waste</a:t>
            </a:r>
          </a:p>
          <a:p>
            <a:pPr marL="569595" marR="0" lvl="1" indent="-285750" algn="l" defTabSz="914400" rtl="0" eaLnBrk="1" fontAlgn="auto" latinLnBrk="0" hangingPunct="1">
              <a:lnSpc>
                <a:spcPct val="90000"/>
              </a:lnSpc>
              <a:spcBef>
                <a:spcPts val="0"/>
              </a:spcBef>
              <a:spcAft>
                <a:spcPts val="300"/>
              </a:spcAft>
              <a:buClr>
                <a:srgbClr val="0E6978"/>
              </a:buClr>
              <a:buSzTx/>
              <a:buFont typeface="Symbol" panose="05050102010706020507" pitchFamily="18" charset="2"/>
              <a:buChar char="®"/>
              <a:tabLst/>
              <a:defRPr/>
            </a:pPr>
            <a:r>
              <a:rPr kumimoji="0" lang="en-US" altLang="en-US" sz="1400" b="0" i="0" u="none" strike="noStrike" kern="1200" cap="none" spc="0" normalizeH="0" baseline="0" noProof="0" dirty="0">
                <a:ln>
                  <a:noFill/>
                </a:ln>
                <a:effectLst/>
                <a:uLnTx/>
                <a:uFillTx/>
                <a:latin typeface="+mj-lt"/>
                <a:ea typeface="+mn-ea"/>
                <a:cs typeface="Arial"/>
              </a:rPr>
              <a:t>Approve, license, and monitor waste management facilities</a:t>
            </a:r>
            <a:endParaRPr kumimoji="0" lang="en-US" altLang="en-US" sz="1400" b="0" i="0" u="none" strike="noStrike" kern="1200" cap="none" spc="0" normalizeH="0" baseline="0" noProof="0" dirty="0">
              <a:ln>
                <a:noFill/>
              </a:ln>
              <a:effectLst/>
              <a:uLnTx/>
              <a:uFillTx/>
              <a:latin typeface="+mj-lt"/>
            </a:endParaRPr>
          </a:p>
          <a:p>
            <a:pPr marL="575945" lvl="1" indent="-285750">
              <a:lnSpc>
                <a:spcPct val="90000"/>
              </a:lnSpc>
              <a:spcAft>
                <a:spcPts val="300"/>
              </a:spcAft>
              <a:buClr>
                <a:srgbClr val="0E6978"/>
              </a:buClr>
              <a:buFont typeface="Symbol" panose="05050102010706020507" pitchFamily="18" charset="2"/>
              <a:buChar char="®"/>
              <a:defRPr/>
            </a:pPr>
            <a:r>
              <a:rPr lang="en-US" sz="1400" dirty="0">
                <a:latin typeface="+mj-lt"/>
                <a:cs typeface="Arial"/>
              </a:rPr>
              <a:t>Implement waste regulations, policies &amp; programs (e.g., Extended Producer Responsibility – EPR; Institutional, Commercial and Industrial Waste; Waste Reduction and Diversion) </a:t>
            </a:r>
            <a:endParaRPr kumimoji="0" lang="en-US" sz="1400" b="0" i="0" u="none" strike="noStrike" kern="1200" cap="none" spc="0" normalizeH="0" baseline="0" noProof="0" dirty="0">
              <a:ln>
                <a:noFill/>
              </a:ln>
              <a:effectLst/>
              <a:uLnTx/>
              <a:uFillTx/>
              <a:latin typeface="+mj-lt"/>
              <a:ea typeface="+mn-ea"/>
              <a:cs typeface="Arial"/>
            </a:endParaRPr>
          </a:p>
        </p:txBody>
      </p:sp>
      <p:sp>
        <p:nvSpPr>
          <p:cNvPr id="64" name="TextBox 2">
            <a:extLst>
              <a:ext uri="{FF2B5EF4-FFF2-40B4-BE49-F238E27FC236}">
                <a16:creationId xmlns:a16="http://schemas.microsoft.com/office/drawing/2014/main" id="{74B63BFC-B38D-B68D-4B28-F0293EBAE8FE}"/>
              </a:ext>
            </a:extLst>
          </p:cNvPr>
          <p:cNvSpPr txBox="1"/>
          <p:nvPr/>
        </p:nvSpPr>
        <p:spPr>
          <a:xfrm>
            <a:off x="1064619" y="4481681"/>
            <a:ext cx="10425414" cy="1217000"/>
          </a:xfrm>
          <a:prstGeom prst="rect">
            <a:avLst/>
          </a:prstGeom>
          <a:noFill/>
        </p:spPr>
        <p:txBody>
          <a:bodyPr wrap="square" lIns="91440" tIns="45720" rIns="91440" bIns="45720" anchor="t">
            <a:spAutoFit/>
          </a:bodyPr>
          <a:lstStyle/>
          <a:p>
            <a:pPr marL="519112" lvl="1" indent="-285750">
              <a:lnSpc>
                <a:spcPct val="90000"/>
              </a:lnSpc>
              <a:spcBef>
                <a:spcPts val="0"/>
              </a:spcBef>
              <a:spcAft>
                <a:spcPts val="300"/>
              </a:spcAft>
              <a:buClr>
                <a:srgbClr val="0E6978"/>
              </a:buClr>
              <a:buFont typeface="Symbol" panose="05050102010706020507" pitchFamily="18" charset="2"/>
              <a:buChar char="®"/>
            </a:pPr>
            <a:r>
              <a:rPr lang="en-US" sz="1400" dirty="0">
                <a:latin typeface="+mj-lt"/>
                <a:cs typeface="Arial"/>
              </a:rPr>
              <a:t>Prevents and manages pollution, promotes clean growth, protects the environment and human health</a:t>
            </a:r>
          </a:p>
          <a:p>
            <a:pPr marL="519112" lvl="1" indent="-285750">
              <a:lnSpc>
                <a:spcPct val="90000"/>
              </a:lnSpc>
              <a:spcAft>
                <a:spcPts val="300"/>
              </a:spcAft>
              <a:buClr>
                <a:srgbClr val="0E6978"/>
              </a:buClr>
              <a:buFont typeface="Symbol" panose="05050102010706020507" pitchFamily="18" charset="2"/>
              <a:buChar char="®"/>
            </a:pPr>
            <a:r>
              <a:rPr lang="en-US" sz="1400" dirty="0">
                <a:latin typeface="+mj-lt"/>
                <a:cs typeface="Arial"/>
              </a:rPr>
              <a:t>Works with PTs through Canadian Council of Ministers of the Environment (CCME)</a:t>
            </a:r>
          </a:p>
          <a:p>
            <a:pPr marL="519430" lvl="1" indent="-285750">
              <a:lnSpc>
                <a:spcPct val="90000"/>
              </a:lnSpc>
              <a:spcBef>
                <a:spcPts val="0"/>
              </a:spcBef>
              <a:spcAft>
                <a:spcPts val="300"/>
              </a:spcAft>
              <a:buClr>
                <a:srgbClr val="0E6978"/>
              </a:buClr>
              <a:buFont typeface="Symbol" panose="05050102010706020507" pitchFamily="18" charset="2"/>
              <a:buChar char="®"/>
            </a:pPr>
            <a:r>
              <a:rPr lang="en-US" altLang="en-US" sz="1400" dirty="0">
                <a:latin typeface="+mj-lt"/>
                <a:cs typeface="Arial"/>
              </a:rPr>
              <a:t>International agreements and negotiations</a:t>
            </a:r>
          </a:p>
          <a:p>
            <a:pPr marL="519430" lvl="1" indent="-285750">
              <a:lnSpc>
                <a:spcPct val="90000"/>
              </a:lnSpc>
              <a:spcBef>
                <a:spcPts val="0"/>
              </a:spcBef>
              <a:spcAft>
                <a:spcPts val="300"/>
              </a:spcAft>
              <a:buClr>
                <a:srgbClr val="0E6978"/>
              </a:buClr>
              <a:buFont typeface="Symbol" panose="05050102010706020507" pitchFamily="18" charset="2"/>
              <a:buChar char="®"/>
            </a:pPr>
            <a:r>
              <a:rPr lang="en-US" altLang="en-US" sz="1400" dirty="0">
                <a:latin typeface="+mj-lt"/>
                <a:cs typeface="Arial"/>
              </a:rPr>
              <a:t>Data and science, sector strategies, supporting innovation, R&amp;D, infrastructure funding, procurement, fishing gear</a:t>
            </a:r>
          </a:p>
          <a:p>
            <a:pPr marL="519430" lvl="1" indent="-285750">
              <a:lnSpc>
                <a:spcPct val="90000"/>
              </a:lnSpc>
              <a:spcBef>
                <a:spcPts val="0"/>
              </a:spcBef>
              <a:spcAft>
                <a:spcPts val="300"/>
              </a:spcAft>
              <a:buClr>
                <a:srgbClr val="0E6978"/>
              </a:buClr>
              <a:buFont typeface="Symbol" panose="05050102010706020507" pitchFamily="18" charset="2"/>
              <a:buChar char="®"/>
            </a:pPr>
            <a:endParaRPr lang="en-US" altLang="en-US" sz="1400" dirty="0">
              <a:latin typeface="+mj-lt"/>
              <a:cs typeface="Arial"/>
            </a:endParaRPr>
          </a:p>
        </p:txBody>
      </p:sp>
      <p:grpSp>
        <p:nvGrpSpPr>
          <p:cNvPr id="2" name="Group 26">
            <a:extLst>
              <a:ext uri="{FF2B5EF4-FFF2-40B4-BE49-F238E27FC236}">
                <a16:creationId xmlns:a16="http://schemas.microsoft.com/office/drawing/2014/main" id="{BF0DECD6-6656-0A4E-1B57-83FCB6305E3A}"/>
              </a:ext>
            </a:extLst>
          </p:cNvPr>
          <p:cNvGrpSpPr/>
          <p:nvPr/>
        </p:nvGrpSpPr>
        <p:grpSpPr>
          <a:xfrm>
            <a:off x="189636" y="4106475"/>
            <a:ext cx="3637686" cy="392559"/>
            <a:chOff x="507594" y="986527"/>
            <a:chExt cx="2612879" cy="392559"/>
          </a:xfrm>
        </p:grpSpPr>
        <p:sp>
          <p:nvSpPr>
            <p:cNvPr id="3" name="Rectangle: Rounded Corners 6">
              <a:extLst>
                <a:ext uri="{FF2B5EF4-FFF2-40B4-BE49-F238E27FC236}">
                  <a16:creationId xmlns:a16="http://schemas.microsoft.com/office/drawing/2014/main" id="{DBE6DA3F-E5A1-7F2F-961E-260284E7E93E}"/>
                </a:ext>
                <a:ext uri="{C183D7F6-B498-43B3-948B-1728B52AA6E4}">
                  <adec:decorative xmlns:adec="http://schemas.microsoft.com/office/drawing/2017/decorative" val="1"/>
                </a:ext>
              </a:extLst>
            </p:cNvPr>
            <p:cNvSpPr/>
            <p:nvPr/>
          </p:nvSpPr>
          <p:spPr>
            <a:xfrm>
              <a:off x="507594" y="986527"/>
              <a:ext cx="2612879" cy="392559"/>
            </a:xfrm>
            <a:prstGeom prst="roundRect">
              <a:avLst>
                <a:gd name="adj" fmla="val 48316"/>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500" dirty="0">
                <a:solidFill>
                  <a:srgbClr val="0B76A0"/>
                </a:solidFill>
              </a:endParaRPr>
            </a:p>
          </p:txBody>
        </p:sp>
        <p:sp>
          <p:nvSpPr>
            <p:cNvPr id="4" name="TextBox 7">
              <a:extLst>
                <a:ext uri="{FF2B5EF4-FFF2-40B4-BE49-F238E27FC236}">
                  <a16:creationId xmlns:a16="http://schemas.microsoft.com/office/drawing/2014/main" id="{A5BE5D30-46E3-3A65-B349-79CD5248CEF7}"/>
                </a:ext>
              </a:extLst>
            </p:cNvPr>
            <p:cNvSpPr txBox="1"/>
            <p:nvPr/>
          </p:nvSpPr>
          <p:spPr>
            <a:xfrm>
              <a:off x="662047" y="1012155"/>
              <a:ext cx="2298530" cy="338554"/>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1600" b="1" dirty="0">
                  <a:solidFill>
                    <a:srgbClr val="0B76A0"/>
                  </a:solidFill>
                  <a:latin typeface="+mj-lt"/>
                </a:rPr>
                <a:t>Federal Government</a:t>
              </a:r>
              <a:endParaRPr kumimoji="0" lang="en-US" sz="1600" b="1" i="0" u="none" strike="noStrike" kern="1200" cap="none" spc="0" normalizeH="0" baseline="0" noProof="0" dirty="0">
                <a:ln>
                  <a:noFill/>
                </a:ln>
                <a:solidFill>
                  <a:srgbClr val="0B76A0"/>
                </a:solidFill>
                <a:effectLst/>
                <a:uLnTx/>
                <a:uFillTx/>
                <a:latin typeface="+mj-lt"/>
                <a:ea typeface="+mn-ea"/>
                <a:cs typeface="+mn-cs"/>
              </a:endParaRPr>
            </a:p>
          </p:txBody>
        </p:sp>
      </p:grpSp>
      <p:sp>
        <p:nvSpPr>
          <p:cNvPr id="6" name="TextBox 2">
            <a:extLst>
              <a:ext uri="{FF2B5EF4-FFF2-40B4-BE49-F238E27FC236}">
                <a16:creationId xmlns:a16="http://schemas.microsoft.com/office/drawing/2014/main" id="{E0E59CBC-D401-7960-C392-16BC20CF83CF}"/>
              </a:ext>
            </a:extLst>
          </p:cNvPr>
          <p:cNvSpPr txBox="1"/>
          <p:nvPr/>
        </p:nvSpPr>
        <p:spPr>
          <a:xfrm>
            <a:off x="1007136" y="5843967"/>
            <a:ext cx="9987280" cy="752257"/>
          </a:xfrm>
          <a:prstGeom prst="rect">
            <a:avLst/>
          </a:prstGeom>
          <a:noFill/>
        </p:spPr>
        <p:txBody>
          <a:bodyPr wrap="square" lIns="91440" tIns="45720" rIns="91440" bIns="45720" anchor="t">
            <a:spAutoFit/>
          </a:bodyPr>
          <a:lstStyle/>
          <a:p>
            <a:pPr marL="519430" lvl="1" indent="-285750">
              <a:lnSpc>
                <a:spcPct val="90000"/>
              </a:lnSpc>
              <a:spcBef>
                <a:spcPts val="0"/>
              </a:spcBef>
              <a:spcAft>
                <a:spcPts val="300"/>
              </a:spcAft>
              <a:buClr>
                <a:srgbClr val="0E6978"/>
              </a:buClr>
              <a:buFont typeface="Symbol" panose="05050102010706020507" pitchFamily="18" charset="2"/>
              <a:buChar char="®"/>
            </a:pPr>
            <a:r>
              <a:rPr lang="en-US" sz="1400" b="1" dirty="0">
                <a:solidFill>
                  <a:prstClr val="black"/>
                </a:solidFill>
                <a:latin typeface="+mj-lt"/>
                <a:ea typeface="Times New Roman" panose="02020603050405020304" pitchFamily="18" charset="0"/>
                <a:cs typeface="Aptos" panose="020B0004020202020204" pitchFamily="34" charset="0"/>
              </a:rPr>
              <a:t>Global plastics treaty </a:t>
            </a:r>
            <a:r>
              <a:rPr lang="en-US" sz="1400" dirty="0">
                <a:solidFill>
                  <a:prstClr val="black"/>
                </a:solidFill>
                <a:latin typeface="+mj-lt"/>
                <a:ea typeface="Times New Roman" panose="02020603050405020304" pitchFamily="18" charset="0"/>
                <a:cs typeface="Aptos" panose="020B0004020202020204" pitchFamily="34" charset="0"/>
              </a:rPr>
              <a:t>will commit Canada to concrete actions</a:t>
            </a:r>
          </a:p>
          <a:p>
            <a:pPr marL="519430" lvl="1" indent="-285750">
              <a:lnSpc>
                <a:spcPct val="90000"/>
              </a:lnSpc>
              <a:spcBef>
                <a:spcPts val="0"/>
              </a:spcBef>
              <a:spcAft>
                <a:spcPts val="300"/>
              </a:spcAft>
              <a:buClr>
                <a:srgbClr val="0E6978"/>
              </a:buClr>
              <a:buFont typeface="Symbol" panose="05050102010706020507" pitchFamily="18" charset="2"/>
              <a:buChar char="®"/>
            </a:pPr>
            <a:r>
              <a:rPr lang="en-US" sz="1400" dirty="0">
                <a:solidFill>
                  <a:prstClr val="black"/>
                </a:solidFill>
                <a:latin typeface="+mj-lt"/>
                <a:ea typeface="Times New Roman" panose="02020603050405020304" pitchFamily="18" charset="0"/>
                <a:cs typeface="Aptos" panose="020B0004020202020204" pitchFamily="34" charset="0"/>
              </a:rPr>
              <a:t>Kunming-Montreal Global Biodiversity Framework target 7 seeks to prevent, reduce and work towards eliminating plastic pollution</a:t>
            </a:r>
          </a:p>
          <a:p>
            <a:pPr marL="519430" lvl="1" indent="-285750">
              <a:lnSpc>
                <a:spcPct val="90000"/>
              </a:lnSpc>
              <a:spcBef>
                <a:spcPts val="0"/>
              </a:spcBef>
              <a:spcAft>
                <a:spcPts val="300"/>
              </a:spcAft>
              <a:buClr>
                <a:srgbClr val="0E6978"/>
              </a:buClr>
              <a:buFont typeface="Symbol" panose="05050102010706020507" pitchFamily="18" charset="2"/>
              <a:buChar char="®"/>
            </a:pPr>
            <a:r>
              <a:rPr lang="en-US" sz="1400" dirty="0">
                <a:solidFill>
                  <a:prstClr val="black"/>
                </a:solidFill>
                <a:latin typeface="+mj-lt"/>
                <a:ea typeface="Times New Roman" panose="02020603050405020304" pitchFamily="18" charset="0"/>
                <a:cs typeface="Aptos" panose="020B0004020202020204" pitchFamily="34" charset="0"/>
              </a:rPr>
              <a:t>Agreement on Biodiversity Beyond National Jurisdiction recognizes need to address plastic pollution to protect ocean ecosystems </a:t>
            </a:r>
          </a:p>
        </p:txBody>
      </p:sp>
      <p:pic>
        <p:nvPicPr>
          <p:cNvPr id="13" name="Image 12">
            <a:extLst>
              <a:ext uri="{FF2B5EF4-FFF2-40B4-BE49-F238E27FC236}">
                <a16:creationId xmlns:a16="http://schemas.microsoft.com/office/drawing/2014/main" id="{3D129EED-9783-6790-EC96-7D611FBF24D0}"/>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552961" y="5908363"/>
            <a:ext cx="550787" cy="550787"/>
          </a:xfrm>
          <a:prstGeom prst="rect">
            <a:avLst/>
          </a:prstGeom>
        </p:spPr>
      </p:pic>
      <p:sp>
        <p:nvSpPr>
          <p:cNvPr id="5" name="Slide Number Placeholder 4">
            <a:extLst>
              <a:ext uri="{FF2B5EF4-FFF2-40B4-BE49-F238E27FC236}">
                <a16:creationId xmlns:a16="http://schemas.microsoft.com/office/drawing/2014/main" id="{8D3F31A0-29BA-7834-CE8F-AD97AE3C503B}"/>
              </a:ext>
            </a:extLst>
          </p:cNvPr>
          <p:cNvSpPr>
            <a:spLocks noGrp="1"/>
          </p:cNvSpPr>
          <p:nvPr>
            <p:ph type="sldNum" sz="quarter" idx="12"/>
          </p:nvPr>
        </p:nvSpPr>
        <p:spPr>
          <a:xfrm>
            <a:off x="9448799" y="6492875"/>
            <a:ext cx="2743200" cy="365125"/>
          </a:xfrm>
        </p:spPr>
        <p:txBody>
          <a:bodyPr/>
          <a:lstStyle/>
          <a:p>
            <a:fld id="{D7DA97B9-EE92-4ABE-86CF-D1E0A20C915F}" type="slidenum">
              <a:rPr lang="en-US" smtClean="0"/>
              <a:t>5</a:t>
            </a:fld>
            <a:endParaRPr lang="en-US"/>
          </a:p>
        </p:txBody>
      </p:sp>
    </p:spTree>
    <p:extLst>
      <p:ext uri="{BB962C8B-B14F-4D97-AF65-F5344CB8AC3E}">
        <p14:creationId xmlns:p14="http://schemas.microsoft.com/office/powerpoint/2010/main" val="3666556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42D59-E7C7-28CF-3547-7293C7E67413}"/>
            </a:ext>
          </a:extLst>
        </p:cNvPr>
        <p:cNvGrpSpPr/>
        <p:nvPr/>
      </p:nvGrpSpPr>
      <p:grpSpPr>
        <a:xfrm>
          <a:off x="0" y="0"/>
          <a:ext cx="0" cy="0"/>
          <a:chOff x="0" y="0"/>
          <a:chExt cx="0" cy="0"/>
        </a:xfrm>
      </p:grpSpPr>
      <p:sp>
        <p:nvSpPr>
          <p:cNvPr id="9" name="TextBox 3">
            <a:extLst>
              <a:ext uri="{FF2B5EF4-FFF2-40B4-BE49-F238E27FC236}">
                <a16:creationId xmlns:a16="http://schemas.microsoft.com/office/drawing/2014/main" id="{F1B9032E-9D21-EFB2-E485-E79EF2177DCC}"/>
              </a:ext>
            </a:extLst>
          </p:cNvPr>
          <p:cNvSpPr txBox="1"/>
          <p:nvPr/>
        </p:nvSpPr>
        <p:spPr>
          <a:xfrm>
            <a:off x="443612" y="5800339"/>
            <a:ext cx="11350070" cy="922581"/>
          </a:xfrm>
          <a:prstGeom prst="rect">
            <a:avLst/>
          </a:prstGeom>
          <a:noFill/>
          <a:ln>
            <a:noFill/>
          </a:ln>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03225" indent="-285750">
              <a:buClr>
                <a:srgbClr val="0B76A0"/>
              </a:buClr>
              <a:buFont typeface="Symbol" panose="05050102010706020507" pitchFamily="18" charset="2"/>
              <a:buChar char=""/>
            </a:pPr>
            <a:r>
              <a:rPr lang="en-US" sz="1400" dirty="0">
                <a:latin typeface="+mj-lt"/>
              </a:rPr>
              <a:t>Strong Canadian leadership and engagement in the</a:t>
            </a:r>
            <a:r>
              <a:rPr lang="en-US" sz="1400" dirty="0">
                <a:solidFill>
                  <a:srgbClr val="0B76A0"/>
                </a:solidFill>
                <a:latin typeface="+mj-lt"/>
              </a:rPr>
              <a:t> </a:t>
            </a:r>
            <a:r>
              <a:rPr lang="en-US" sz="1400" b="1" dirty="0">
                <a:solidFill>
                  <a:srgbClr val="0B76A0"/>
                </a:solidFill>
                <a:latin typeface="+mj-lt"/>
              </a:rPr>
              <a:t>Intergovernmental Negotiating Committee (INC) </a:t>
            </a:r>
            <a:r>
              <a:rPr lang="en-US" sz="1400" dirty="0">
                <a:latin typeface="+mj-lt"/>
              </a:rPr>
              <a:t>Process, including hosting INC-4, founding the Host Country Alliance (HCA), and being an inaugural and active member of the High Ambition Coalition (HAC) </a:t>
            </a:r>
            <a:endParaRPr lang="en-US" sz="1400" dirty="0">
              <a:solidFill>
                <a:prstClr val="black"/>
              </a:solidFill>
              <a:latin typeface="+mj-lt"/>
              <a:ea typeface="Times New Roman" panose="02020603050405020304" pitchFamily="18" charset="0"/>
              <a:cs typeface="Aptos" panose="020B0004020202020204" pitchFamily="34" charset="0"/>
            </a:endParaRPr>
          </a:p>
          <a:p>
            <a:pPr marL="403225" indent="-285750">
              <a:buClr>
                <a:srgbClr val="0B76A0"/>
              </a:buClr>
              <a:buFont typeface="Symbol" panose="05050102010706020507" pitchFamily="18" charset="2"/>
              <a:buChar char=""/>
            </a:pPr>
            <a:r>
              <a:rPr lang="en-US" sz="1400" dirty="0">
                <a:solidFill>
                  <a:prstClr val="black"/>
                </a:solidFill>
                <a:latin typeface="+mj-lt"/>
                <a:ea typeface="Times New Roman" panose="02020603050405020304" pitchFamily="18" charset="0"/>
                <a:cs typeface="Aptos" panose="020B0004020202020204" pitchFamily="34" charset="0"/>
              </a:rPr>
              <a:t>A</a:t>
            </a:r>
            <a:r>
              <a:rPr lang="en-US" sz="1400" dirty="0">
                <a:latin typeface="+mj-lt"/>
              </a:rPr>
              <a:t>dvancing science, policy and actions in multiple fora</a:t>
            </a:r>
            <a:r>
              <a:rPr lang="en-US" sz="1400" dirty="0">
                <a:solidFill>
                  <a:prstClr val="black"/>
                </a:solidFill>
                <a:latin typeface="+mj-lt"/>
                <a:ea typeface="Times New Roman" panose="02020603050405020304" pitchFamily="18" charset="0"/>
                <a:cs typeface="Aptos" panose="020B0004020202020204" pitchFamily="34" charset="0"/>
              </a:rPr>
              <a:t>: G7, G20, United Nations Environment Assembly, Arctic Council, Commission for Environmental Cooperation, Global Ghost Gear Initiative</a:t>
            </a:r>
          </a:p>
          <a:p>
            <a:pPr marL="403225" indent="-285750">
              <a:buClr>
                <a:srgbClr val="0B76A0"/>
              </a:buClr>
              <a:buFont typeface="Symbol" panose="05050102010706020507" pitchFamily="18" charset="2"/>
              <a:buChar char=""/>
            </a:pPr>
            <a:endParaRPr lang="en-US" sz="1400" dirty="0">
              <a:solidFill>
                <a:srgbClr val="000000"/>
              </a:solidFill>
              <a:latin typeface="+mj-lt"/>
              <a:cs typeface="Arial"/>
            </a:endParaRPr>
          </a:p>
        </p:txBody>
      </p:sp>
      <p:sp>
        <p:nvSpPr>
          <p:cNvPr id="3" name="Slide Number Placeholder 2">
            <a:extLst>
              <a:ext uri="{FF2B5EF4-FFF2-40B4-BE49-F238E27FC236}">
                <a16:creationId xmlns:a16="http://schemas.microsoft.com/office/drawing/2014/main" id="{0D8BA76E-449B-27A4-553E-E9A04ADF5DD6}"/>
              </a:ext>
            </a:extLst>
          </p:cNvPr>
          <p:cNvSpPr>
            <a:spLocks noGrp="1"/>
          </p:cNvSpPr>
          <p:nvPr>
            <p:ph type="sldNum" sz="quarter" idx="12"/>
            <p:custDataLst>
              <p:tags r:id="rId1"/>
            </p:custDataLst>
          </p:nvPr>
        </p:nvSpPr>
        <p:spPr>
          <a:xfrm>
            <a:off x="9448800" y="6510699"/>
            <a:ext cx="2743200" cy="365125"/>
          </a:xfrm>
        </p:spPr>
        <p:txBody>
          <a:bodyPr/>
          <a:lstStyle/>
          <a:p>
            <a:fld id="{51E9ABC5-6A6C-4043-956E-89CA247D3B04}" type="slidenum">
              <a:rPr lang="en-US" smtClean="0">
                <a:latin typeface="Aptos Display" panose="020B0004020202020204" pitchFamily="34" charset="0"/>
              </a:rPr>
              <a:pPr/>
              <a:t>6</a:t>
            </a:fld>
            <a:endParaRPr lang="en-US" dirty="0">
              <a:latin typeface="Aptos Display" panose="020B0004020202020204" pitchFamily="34" charset="0"/>
            </a:endParaRPr>
          </a:p>
        </p:txBody>
      </p:sp>
      <p:sp>
        <p:nvSpPr>
          <p:cNvPr id="7" name="Title 1">
            <a:extLst>
              <a:ext uri="{FF2B5EF4-FFF2-40B4-BE49-F238E27FC236}">
                <a16:creationId xmlns:a16="http://schemas.microsoft.com/office/drawing/2014/main" id="{214CEADD-88E7-2163-ADFF-49800DE7EAAA}"/>
              </a:ext>
            </a:extLst>
          </p:cNvPr>
          <p:cNvSpPr>
            <a:spLocks noGrp="1"/>
          </p:cNvSpPr>
          <p:nvPr>
            <p:ph type="title"/>
            <p:custDataLst>
              <p:tags r:id="rId2"/>
            </p:custDataLst>
          </p:nvPr>
        </p:nvSpPr>
        <p:spPr>
          <a:xfrm>
            <a:off x="0" y="-29728"/>
            <a:ext cx="12191999" cy="1257915"/>
          </a:xfrm>
          <a:solidFill>
            <a:srgbClr val="154576"/>
          </a:solidFill>
        </p:spPr>
        <p:txBody>
          <a:bodyPr>
            <a:noAutofit/>
          </a:bodyPr>
          <a:lstStyle/>
          <a:p>
            <a:pPr algn="ctr"/>
            <a:r>
              <a:rPr lang="en-US" altLang="en-US" sz="3600" b="1" dirty="0">
                <a:solidFill>
                  <a:schemeClr val="bg1"/>
                </a:solidFill>
                <a:cs typeface="Arial"/>
              </a:rPr>
              <a:t>Federal measures that tackle plastic pollution and waste</a:t>
            </a:r>
            <a:endParaRPr lang="en-CA" sz="3600" b="1" dirty="0">
              <a:solidFill>
                <a:schemeClr val="bg1"/>
              </a:solidFill>
              <a:latin typeface="Aptos Display" panose="020B00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0690BD80-D34B-3547-9565-D3411673E3E9}"/>
              </a:ext>
            </a:extLst>
          </p:cNvPr>
          <p:cNvGrpSpPr/>
          <p:nvPr/>
        </p:nvGrpSpPr>
        <p:grpSpPr>
          <a:xfrm>
            <a:off x="-10391" y="1228187"/>
            <a:ext cx="488837" cy="5629968"/>
            <a:chOff x="0" y="970519"/>
            <a:chExt cx="645459" cy="5603002"/>
          </a:xfrm>
        </p:grpSpPr>
        <p:sp>
          <p:nvSpPr>
            <p:cNvPr id="23" name="Rectangle 22">
              <a:extLst>
                <a:ext uri="{FF2B5EF4-FFF2-40B4-BE49-F238E27FC236}">
                  <a16:creationId xmlns:a16="http://schemas.microsoft.com/office/drawing/2014/main" id="{CC1BC9D8-587F-D08E-AA56-E1DCA5335D2A}"/>
                </a:ext>
                <a:ext uri="{C183D7F6-B498-43B3-948B-1728B52AA6E4}">
                  <adec:decorative xmlns:adec="http://schemas.microsoft.com/office/drawing/2017/decorative" val="1"/>
                </a:ext>
              </a:extLst>
            </p:cNvPr>
            <p:cNvSpPr/>
            <p:nvPr/>
          </p:nvSpPr>
          <p:spPr>
            <a:xfrm>
              <a:off x="0" y="998023"/>
              <a:ext cx="645459" cy="5575498"/>
            </a:xfrm>
            <a:prstGeom prst="rect">
              <a:avLst/>
            </a:prstGeom>
            <a:pattFill prst="ltDnDiag">
              <a:fgClr>
                <a:schemeClr val="bg2"/>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4" name="Rectangle 23">
              <a:extLst>
                <a:ext uri="{FF2B5EF4-FFF2-40B4-BE49-F238E27FC236}">
                  <a16:creationId xmlns:a16="http://schemas.microsoft.com/office/drawing/2014/main" id="{67FB4AEB-D567-A922-6D72-4A0AFDBAEF30}"/>
                </a:ext>
                <a:ext uri="{C183D7F6-B498-43B3-948B-1728B52AA6E4}">
                  <adec:decorative xmlns:adec="http://schemas.microsoft.com/office/drawing/2017/decorative" val="1"/>
                </a:ext>
              </a:extLst>
            </p:cNvPr>
            <p:cNvSpPr/>
            <p:nvPr/>
          </p:nvSpPr>
          <p:spPr>
            <a:xfrm rot="16200000" flipH="1">
              <a:off x="-2247369" y="3550875"/>
              <a:ext cx="5438891" cy="278194"/>
            </a:xfrm>
            <a:prstGeom prst="rect">
              <a:avLst/>
            </a:prstGeom>
            <a:solidFill>
              <a:schemeClr val="bg1"/>
            </a:solidFill>
            <a:ln>
              <a:noFill/>
            </a:ln>
            <a:effectLst>
              <a:outerShdw blurRad="152400" dist="25400" algn="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5" name="Rectangle 24">
              <a:extLst>
                <a:ext uri="{FF2B5EF4-FFF2-40B4-BE49-F238E27FC236}">
                  <a16:creationId xmlns:a16="http://schemas.microsoft.com/office/drawing/2014/main" id="{FCB54D03-EEFF-7583-9442-52568A1891AC}"/>
                </a:ext>
                <a:ext uri="{C183D7F6-B498-43B3-948B-1728B52AA6E4}">
                  <adec:decorative xmlns:adec="http://schemas.microsoft.com/office/drawing/2017/decorative" val="1"/>
                </a:ext>
              </a:extLst>
            </p:cNvPr>
            <p:cNvSpPr/>
            <p:nvPr/>
          </p:nvSpPr>
          <p:spPr>
            <a:xfrm rot="16200000" flipH="1">
              <a:off x="-2248759" y="3549491"/>
              <a:ext cx="5438904" cy="280959"/>
            </a:xfrm>
            <a:prstGeom prst="rect">
              <a:avLst/>
            </a:prstGeom>
            <a:solidFill>
              <a:schemeClr val="bg1"/>
            </a:solidFill>
            <a:ln>
              <a:noFill/>
            </a:ln>
            <a:effectLst>
              <a:outerShdw blurRad="177800" dist="50800" dir="10800000" algn="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grpSp>
      <p:grpSp>
        <p:nvGrpSpPr>
          <p:cNvPr id="5" name="Group 4">
            <a:extLst>
              <a:ext uri="{FF2B5EF4-FFF2-40B4-BE49-F238E27FC236}">
                <a16:creationId xmlns:a16="http://schemas.microsoft.com/office/drawing/2014/main" id="{89E3DCD8-7480-BEE2-2115-B038633B0EF4}"/>
              </a:ext>
            </a:extLst>
          </p:cNvPr>
          <p:cNvGrpSpPr/>
          <p:nvPr/>
        </p:nvGrpSpPr>
        <p:grpSpPr>
          <a:xfrm>
            <a:off x="151707" y="1303093"/>
            <a:ext cx="6210234" cy="379935"/>
            <a:chOff x="3001384" y="1063553"/>
            <a:chExt cx="2791108" cy="392559"/>
          </a:xfrm>
        </p:grpSpPr>
        <p:sp>
          <p:nvSpPr>
            <p:cNvPr id="21" name="Rectangle: Rounded Corners 20">
              <a:extLst>
                <a:ext uri="{FF2B5EF4-FFF2-40B4-BE49-F238E27FC236}">
                  <a16:creationId xmlns:a16="http://schemas.microsoft.com/office/drawing/2014/main" id="{B0193489-5DA2-2F94-6DBD-22F0C1938D98}"/>
                </a:ext>
                <a:ext uri="{C183D7F6-B498-43B3-948B-1728B52AA6E4}">
                  <adec:decorative xmlns:adec="http://schemas.microsoft.com/office/drawing/2017/decorative" val="1"/>
                </a:ext>
              </a:extLst>
            </p:cNvPr>
            <p:cNvSpPr/>
            <p:nvPr/>
          </p:nvSpPr>
          <p:spPr>
            <a:xfrm>
              <a:off x="3001384" y="1063553"/>
              <a:ext cx="2791108" cy="392559"/>
            </a:xfrm>
            <a:prstGeom prst="roundRect">
              <a:avLst>
                <a:gd name="adj" fmla="val 48316"/>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500" dirty="0">
                <a:solidFill>
                  <a:srgbClr val="0B76A0"/>
                </a:solidFill>
              </a:endParaRPr>
            </a:p>
          </p:txBody>
        </p:sp>
        <p:sp>
          <p:nvSpPr>
            <p:cNvPr id="22" name="TextBox 11">
              <a:extLst>
                <a:ext uri="{FF2B5EF4-FFF2-40B4-BE49-F238E27FC236}">
                  <a16:creationId xmlns:a16="http://schemas.microsoft.com/office/drawing/2014/main" id="{23B5C3D4-87F0-8A6D-F148-D2C20D35F94A}"/>
                </a:ext>
              </a:extLst>
            </p:cNvPr>
            <p:cNvSpPr txBox="1"/>
            <p:nvPr/>
          </p:nvSpPr>
          <p:spPr>
            <a:xfrm>
              <a:off x="3132577" y="1066805"/>
              <a:ext cx="2567058" cy="349803"/>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dirty="0">
                  <a:solidFill>
                    <a:srgbClr val="0B76A0"/>
                  </a:solidFill>
                  <a:cs typeface="Arial"/>
                </a:rPr>
                <a:t>Federal Provincial/Territorial Collaboration  </a:t>
              </a:r>
            </a:p>
          </p:txBody>
        </p:sp>
      </p:grpSp>
      <p:grpSp>
        <p:nvGrpSpPr>
          <p:cNvPr id="12" name="Group 11">
            <a:extLst>
              <a:ext uri="{FF2B5EF4-FFF2-40B4-BE49-F238E27FC236}">
                <a16:creationId xmlns:a16="http://schemas.microsoft.com/office/drawing/2014/main" id="{8A88C706-9BDF-F9D1-FF6B-5F4690570A26}"/>
              </a:ext>
            </a:extLst>
          </p:cNvPr>
          <p:cNvGrpSpPr/>
          <p:nvPr/>
        </p:nvGrpSpPr>
        <p:grpSpPr>
          <a:xfrm>
            <a:off x="66345" y="2764163"/>
            <a:ext cx="7762770" cy="379935"/>
            <a:chOff x="266765" y="2388311"/>
            <a:chExt cx="2692559" cy="392559"/>
          </a:xfrm>
        </p:grpSpPr>
        <p:sp>
          <p:nvSpPr>
            <p:cNvPr id="19" name="Rectangle: Rounded Corners 18">
              <a:extLst>
                <a:ext uri="{FF2B5EF4-FFF2-40B4-BE49-F238E27FC236}">
                  <a16:creationId xmlns:a16="http://schemas.microsoft.com/office/drawing/2014/main" id="{134A5019-05D6-917C-F8F2-AE625EE1FF31}"/>
                </a:ext>
                <a:ext uri="{C183D7F6-B498-43B3-948B-1728B52AA6E4}">
                  <adec:decorative xmlns:adec="http://schemas.microsoft.com/office/drawing/2017/decorative" val="1"/>
                </a:ext>
              </a:extLst>
            </p:cNvPr>
            <p:cNvSpPr/>
            <p:nvPr/>
          </p:nvSpPr>
          <p:spPr>
            <a:xfrm>
              <a:off x="266765" y="2388311"/>
              <a:ext cx="2086984" cy="392559"/>
            </a:xfrm>
            <a:prstGeom prst="roundRect">
              <a:avLst>
                <a:gd name="adj" fmla="val 48316"/>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500" dirty="0">
                <a:solidFill>
                  <a:srgbClr val="0B76A0"/>
                </a:solidFill>
              </a:endParaRPr>
            </a:p>
          </p:txBody>
        </p:sp>
        <p:sp>
          <p:nvSpPr>
            <p:cNvPr id="20" name="TextBox 13">
              <a:extLst>
                <a:ext uri="{FF2B5EF4-FFF2-40B4-BE49-F238E27FC236}">
                  <a16:creationId xmlns:a16="http://schemas.microsoft.com/office/drawing/2014/main" id="{A4CD59B3-D6D5-B80E-40F4-011540BC9F97}"/>
                </a:ext>
              </a:extLst>
            </p:cNvPr>
            <p:cNvSpPr txBox="1"/>
            <p:nvPr/>
          </p:nvSpPr>
          <p:spPr>
            <a:xfrm>
              <a:off x="392266" y="2391563"/>
              <a:ext cx="2567058" cy="349803"/>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600" b="1" dirty="0">
                  <a:solidFill>
                    <a:srgbClr val="0B76A0"/>
                  </a:solidFill>
                  <a:cs typeface="Arial"/>
                </a:rPr>
                <a:t>Sector Based Roadmaps &amp; Projects</a:t>
              </a:r>
            </a:p>
          </p:txBody>
        </p:sp>
      </p:grpSp>
      <p:sp>
        <p:nvSpPr>
          <p:cNvPr id="17" name="Rectangle: Rounded Corners 16">
            <a:extLst>
              <a:ext uri="{FF2B5EF4-FFF2-40B4-BE49-F238E27FC236}">
                <a16:creationId xmlns:a16="http://schemas.microsoft.com/office/drawing/2014/main" id="{0A697AA1-3A3B-782F-9931-484FAF160946}"/>
              </a:ext>
              <a:ext uri="{C183D7F6-B498-43B3-948B-1728B52AA6E4}">
                <adec:decorative xmlns:adec="http://schemas.microsoft.com/office/drawing/2017/decorative" val="1"/>
              </a:ext>
            </a:extLst>
          </p:cNvPr>
          <p:cNvSpPr/>
          <p:nvPr/>
        </p:nvSpPr>
        <p:spPr>
          <a:xfrm>
            <a:off x="66345" y="5487056"/>
            <a:ext cx="6016866" cy="379935"/>
          </a:xfrm>
          <a:prstGeom prst="roundRect">
            <a:avLst>
              <a:gd name="adj" fmla="val 48316"/>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600" b="1" dirty="0">
                <a:solidFill>
                  <a:srgbClr val="0B76A0"/>
                </a:solidFill>
              </a:rPr>
              <a:t>         </a:t>
            </a:r>
            <a:r>
              <a:rPr lang="en-US" sz="1600" b="1" dirty="0">
                <a:solidFill>
                  <a:srgbClr val="0B76A0"/>
                </a:solidFill>
                <a:cs typeface="Arial"/>
              </a:rPr>
              <a:t>Global Leadership</a:t>
            </a:r>
          </a:p>
        </p:txBody>
      </p:sp>
      <p:sp>
        <p:nvSpPr>
          <p:cNvPr id="28" name="TextBox 14">
            <a:extLst>
              <a:ext uri="{FF2B5EF4-FFF2-40B4-BE49-F238E27FC236}">
                <a16:creationId xmlns:a16="http://schemas.microsoft.com/office/drawing/2014/main" id="{62FC3DAD-97F3-6606-EE69-98CDFB1187D8}"/>
              </a:ext>
            </a:extLst>
          </p:cNvPr>
          <p:cNvSpPr txBox="1"/>
          <p:nvPr/>
        </p:nvSpPr>
        <p:spPr>
          <a:xfrm>
            <a:off x="443611" y="3093613"/>
            <a:ext cx="11506597" cy="1125654"/>
          </a:xfrm>
          <a:prstGeom prst="rect">
            <a:avLst/>
          </a:prstGeom>
          <a:noFill/>
          <a:ln>
            <a:noFill/>
          </a:ln>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03225" indent="-285750">
              <a:buClr>
                <a:srgbClr val="0B76A0"/>
              </a:buClr>
              <a:buFont typeface="Symbol" panose="05050102010706020507" pitchFamily="18" charset="2"/>
              <a:buChar char=""/>
            </a:pPr>
            <a:r>
              <a:rPr lang="en-US" sz="1400" dirty="0">
                <a:solidFill>
                  <a:schemeClr val="tx1">
                    <a:lumMod val="85000"/>
                    <a:lumOff val="15000"/>
                  </a:schemeClr>
                </a:solidFill>
                <a:latin typeface="+mj-lt"/>
              </a:rPr>
              <a:t>Advancing efforts to reduce plastic waste and pollution in the </a:t>
            </a:r>
            <a:r>
              <a:rPr lang="en-US" sz="1400" b="1" dirty="0">
                <a:solidFill>
                  <a:schemeClr val="tx1">
                    <a:lumMod val="85000"/>
                    <a:lumOff val="15000"/>
                  </a:schemeClr>
                </a:solidFill>
                <a:latin typeface="+mj-lt"/>
              </a:rPr>
              <a:t>textiles </a:t>
            </a:r>
            <a:r>
              <a:rPr lang="en-US" sz="1400" dirty="0">
                <a:solidFill>
                  <a:schemeClr val="tx1">
                    <a:lumMod val="85000"/>
                    <a:lumOff val="15000"/>
                  </a:schemeClr>
                </a:solidFill>
                <a:latin typeface="+mj-lt"/>
              </a:rPr>
              <a:t>and </a:t>
            </a:r>
            <a:r>
              <a:rPr lang="en-US" sz="1400" b="1" dirty="0">
                <a:solidFill>
                  <a:schemeClr val="tx1">
                    <a:lumMod val="85000"/>
                    <a:lumOff val="15000"/>
                  </a:schemeClr>
                </a:solidFill>
                <a:latin typeface="+mj-lt"/>
              </a:rPr>
              <a:t>electronics </a:t>
            </a:r>
            <a:r>
              <a:rPr lang="en-US" sz="1400" dirty="0">
                <a:solidFill>
                  <a:schemeClr val="tx1">
                    <a:lumMod val="85000"/>
                    <a:lumOff val="15000"/>
                  </a:schemeClr>
                </a:solidFill>
                <a:latin typeface="+mj-lt"/>
              </a:rPr>
              <a:t>sectors: </a:t>
            </a:r>
          </a:p>
          <a:p>
            <a:pPr marL="860425" lvl="1" indent="-285750">
              <a:buClr>
                <a:srgbClr val="0B76A0"/>
              </a:buClr>
              <a:buFont typeface="Symbol" panose="05050102010706020507" pitchFamily="18" charset="2"/>
              <a:buChar char=""/>
            </a:pPr>
            <a:r>
              <a:rPr lang="en-US" sz="1400" b="1" dirty="0">
                <a:solidFill>
                  <a:srgbClr val="0B76A0"/>
                </a:solidFill>
                <a:latin typeface="+mj-lt"/>
                <a:cs typeface="Arial"/>
              </a:rPr>
              <a:t>Textiles</a:t>
            </a:r>
            <a:r>
              <a:rPr lang="en-US" sz="1400" dirty="0">
                <a:solidFill>
                  <a:srgbClr val="0B76A0"/>
                </a:solidFill>
                <a:latin typeface="+mj-lt"/>
              </a:rPr>
              <a:t>: </a:t>
            </a:r>
            <a:r>
              <a:rPr lang="en-US" sz="1400" dirty="0">
                <a:latin typeface="+mj-lt"/>
              </a:rPr>
              <a:t>published a </a:t>
            </a:r>
            <a:r>
              <a:rPr lang="en-US" sz="1400" dirty="0">
                <a:latin typeface="+mj-lt"/>
                <a:hlinkClick r:id="rId5" tooltip="https://www.canada.ca/en/environment-climate-change/services/managing-reducing-waste/consultations/roadmap-plastic-waste-pollution-textile-apparel-sector/proposed-roadmap-plastic-waste-pollution-textile-apparel-sector.html"/>
              </a:rPr>
              <a:t>consultation document</a:t>
            </a:r>
            <a:r>
              <a:rPr lang="en-US" sz="1400" dirty="0">
                <a:latin typeface="+mj-lt"/>
              </a:rPr>
              <a:t> (2024) and </a:t>
            </a:r>
            <a:r>
              <a:rPr lang="en-US" sz="1400" i="1" dirty="0">
                <a:latin typeface="+mj-lt"/>
                <a:hlinkClick r:id="rId6"/>
              </a:rPr>
              <a:t>What We Heard Report </a:t>
            </a:r>
            <a:r>
              <a:rPr lang="en-US" sz="1400" dirty="0">
                <a:latin typeface="+mj-lt"/>
              </a:rPr>
              <a:t>(2025)</a:t>
            </a:r>
          </a:p>
          <a:p>
            <a:pPr marL="860425" lvl="1" indent="-285750">
              <a:buClr>
                <a:srgbClr val="0B76A0"/>
              </a:buClr>
              <a:buFont typeface="Symbol" panose="05050102010706020507" pitchFamily="18" charset="2"/>
              <a:buChar char=""/>
            </a:pPr>
            <a:r>
              <a:rPr lang="en-US" sz="1400" b="1" dirty="0">
                <a:solidFill>
                  <a:srgbClr val="0B76A0"/>
                </a:solidFill>
                <a:latin typeface="+mj-lt"/>
                <a:cs typeface="Arial"/>
              </a:rPr>
              <a:t>Electronics</a:t>
            </a:r>
            <a:r>
              <a:rPr lang="en-US" sz="1400" dirty="0">
                <a:solidFill>
                  <a:srgbClr val="0B76A0"/>
                </a:solidFill>
                <a:latin typeface="+mj-lt"/>
              </a:rPr>
              <a:t>: </a:t>
            </a:r>
            <a:r>
              <a:rPr lang="en-US" sz="1400" dirty="0">
                <a:latin typeface="+mj-lt"/>
              </a:rPr>
              <a:t>published a </a:t>
            </a:r>
            <a:r>
              <a:rPr lang="en-US" sz="1400" dirty="0">
                <a:latin typeface="+mj-lt"/>
                <a:hlinkClick r:id="rId7"/>
              </a:rPr>
              <a:t>study</a:t>
            </a:r>
            <a:r>
              <a:rPr lang="en-US" sz="1400" dirty="0">
                <a:latin typeface="+mj-lt"/>
              </a:rPr>
              <a:t> (2019) and </a:t>
            </a:r>
            <a:r>
              <a:rPr lang="en-US" sz="1400" dirty="0">
                <a:latin typeface="+mj-lt"/>
                <a:hlinkClick r:id="rId8"/>
              </a:rPr>
              <a:t>Proposed Roadmap </a:t>
            </a:r>
            <a:r>
              <a:rPr lang="en-US" sz="1400" dirty="0">
                <a:latin typeface="+mj-lt"/>
              </a:rPr>
              <a:t>(2024)</a:t>
            </a:r>
          </a:p>
          <a:p>
            <a:pPr marL="403225" indent="-285750">
              <a:buClr>
                <a:srgbClr val="0B76A0"/>
              </a:buClr>
              <a:buFont typeface="Symbol" panose="05050102010706020507" pitchFamily="18" charset="2"/>
              <a:buChar char=""/>
            </a:pPr>
            <a:r>
              <a:rPr lang="en-US" sz="1400" dirty="0">
                <a:latin typeface="+mj-lt"/>
              </a:rPr>
              <a:t>Committing $26.8 million across 18 Canadian Plastics Innovation Challenges to support small and medium businesses in developing Canadian-made solutions to reduce plastic waste and pollution</a:t>
            </a:r>
          </a:p>
        </p:txBody>
      </p:sp>
      <p:sp>
        <p:nvSpPr>
          <p:cNvPr id="2" name="TextBox 1">
            <a:extLst>
              <a:ext uri="{FF2B5EF4-FFF2-40B4-BE49-F238E27FC236}">
                <a16:creationId xmlns:a16="http://schemas.microsoft.com/office/drawing/2014/main" id="{5BF949BC-1F03-5D29-866A-4A0D98444BC0}"/>
              </a:ext>
            </a:extLst>
          </p:cNvPr>
          <p:cNvSpPr txBox="1"/>
          <p:nvPr/>
        </p:nvSpPr>
        <p:spPr>
          <a:xfrm>
            <a:off x="432046" y="1661264"/>
            <a:ext cx="11518163" cy="1169551"/>
          </a:xfrm>
          <a:prstGeom prst="rect">
            <a:avLst/>
          </a:prstGeom>
          <a:noFill/>
        </p:spPr>
        <p:txBody>
          <a:bodyPr wrap="square" rtlCol="0">
            <a:spAutoFit/>
          </a:bodyPr>
          <a:lstStyle/>
          <a:p>
            <a:r>
              <a:rPr lang="en-US" sz="1400" dirty="0">
                <a:solidFill>
                  <a:prstClr val="black"/>
                </a:solidFill>
                <a:latin typeface="Aptos Display" panose="02110004020202020204"/>
                <a:ea typeface="Times New Roman" panose="02020603050405020304" pitchFamily="18" charset="0"/>
                <a:cs typeface="Aptos" panose="020B0004020202020204" pitchFamily="34" charset="0"/>
              </a:rPr>
              <a:t>Working together through the </a:t>
            </a:r>
            <a:r>
              <a:rPr lang="en-US" sz="1400" dirty="0">
                <a:solidFill>
                  <a:srgbClr val="0B76A0"/>
                </a:solidFill>
                <a:latin typeface="Aptos Display" panose="02110004020202020204"/>
                <a:ea typeface="Times New Roman" panose="02020603050405020304" pitchFamily="18" charset="0"/>
                <a:cs typeface="Aptos" panose="020B0004020202020204" pitchFamily="34" charset="0"/>
              </a:rPr>
              <a:t>Canadian Council of Ministers of the Environment </a:t>
            </a:r>
            <a:r>
              <a:rPr lang="en-US" sz="1400" dirty="0">
                <a:solidFill>
                  <a:prstClr val="black"/>
                </a:solidFill>
                <a:latin typeface="Aptos Display" panose="02110004020202020204"/>
                <a:ea typeface="Times New Roman" panose="02020603050405020304" pitchFamily="18" charset="0"/>
                <a:cs typeface="Aptos" panose="020B0004020202020204" pitchFamily="34" charset="0"/>
              </a:rPr>
              <a:t>to implement the </a:t>
            </a:r>
            <a:r>
              <a:rPr lang="en-US" sz="1400" dirty="0">
                <a:solidFill>
                  <a:srgbClr val="0B76A0"/>
                </a:solidFill>
                <a:latin typeface="Aptos Display" panose="02110004020202020204"/>
                <a:ea typeface="Times New Roman" panose="02020603050405020304" pitchFamily="18" charset="0"/>
                <a:cs typeface="Aptos" panose="020B0004020202020204" pitchFamily="34" charset="0"/>
              </a:rPr>
              <a:t>Canada-wide Strategy on Zero Plastic Waste and Action Plan</a:t>
            </a:r>
          </a:p>
          <a:p>
            <a:pPr marL="403225" indent="-285750">
              <a:buClr>
                <a:srgbClr val="0B76A0"/>
              </a:buClr>
              <a:buFont typeface="Symbol" panose="05050102010706020507" pitchFamily="18" charset="2"/>
              <a:buChar char=""/>
            </a:pPr>
            <a:r>
              <a:rPr lang="en-US" sz="1400" b="1" dirty="0">
                <a:solidFill>
                  <a:srgbClr val="0B76A0"/>
                </a:solidFill>
                <a:cs typeface="Arial"/>
              </a:rPr>
              <a:t>Labels and Terms:</a:t>
            </a:r>
            <a:r>
              <a:rPr lang="en-US" sz="1400" b="1" dirty="0">
                <a:solidFill>
                  <a:srgbClr val="0E6978"/>
                </a:solidFill>
                <a:cs typeface="Arial"/>
              </a:rPr>
              <a:t> </a:t>
            </a:r>
            <a:r>
              <a:rPr lang="en-US" sz="1400" dirty="0">
                <a:cs typeface="Arial"/>
              </a:rPr>
              <a:t>published</a:t>
            </a:r>
            <a:r>
              <a:rPr lang="en-US" sz="1400" b="1" dirty="0">
                <a:solidFill>
                  <a:srgbClr val="0B76A0"/>
                </a:solidFill>
                <a:cs typeface="Arial"/>
              </a:rPr>
              <a:t> </a:t>
            </a:r>
            <a:r>
              <a:rPr lang="en-US" sz="1400" dirty="0">
                <a:hlinkClick r:id="rId9"/>
              </a:rPr>
              <a:t>Guidance on the Use of Labels and Terms for Plastic Products and Packaging</a:t>
            </a:r>
            <a:r>
              <a:rPr lang="en-US" sz="1400" dirty="0"/>
              <a:t> (2025)</a:t>
            </a:r>
          </a:p>
          <a:p>
            <a:pPr marL="403225" indent="-285750">
              <a:buClr>
                <a:srgbClr val="0B76A0"/>
              </a:buClr>
              <a:buFont typeface="Symbol" panose="05050102010706020507" pitchFamily="18" charset="2"/>
              <a:buChar char=""/>
            </a:pPr>
            <a:r>
              <a:rPr lang="en-US" sz="1400" b="1" dirty="0">
                <a:solidFill>
                  <a:srgbClr val="0B76A0"/>
                </a:solidFill>
                <a:cs typeface="Arial"/>
              </a:rPr>
              <a:t>Recyclability Guidelines:</a:t>
            </a:r>
            <a:r>
              <a:rPr lang="en-US" sz="1400" b="1" dirty="0">
                <a:solidFill>
                  <a:srgbClr val="0E6978"/>
                </a:solidFill>
                <a:cs typeface="Arial"/>
              </a:rPr>
              <a:t> </a:t>
            </a:r>
            <a:r>
              <a:rPr lang="en-US" sz="1400" dirty="0">
                <a:cs typeface="Arial"/>
              </a:rPr>
              <a:t>published</a:t>
            </a:r>
            <a:r>
              <a:rPr lang="en-US" sz="1400" b="1" dirty="0">
                <a:solidFill>
                  <a:srgbClr val="0B76A0"/>
                </a:solidFill>
                <a:cs typeface="Arial"/>
              </a:rPr>
              <a:t> </a:t>
            </a:r>
            <a:r>
              <a:rPr lang="en-US" sz="1400" dirty="0">
                <a:hlinkClick r:id="rId10"/>
              </a:rPr>
              <a:t>Reference Compendium of Recyclability Guidelines for Plastic Products and Packaging</a:t>
            </a:r>
            <a:r>
              <a:rPr lang="en-US" sz="1400" dirty="0"/>
              <a:t> (2025)</a:t>
            </a:r>
            <a:endParaRPr lang="en-US" sz="1400" b="1" dirty="0">
              <a:solidFill>
                <a:srgbClr val="0B76A0"/>
              </a:solidFill>
              <a:latin typeface="+mj-lt"/>
              <a:cs typeface="Arial"/>
            </a:endParaRPr>
          </a:p>
          <a:p>
            <a:pPr marL="403225" indent="-285750">
              <a:buClr>
                <a:srgbClr val="0B76A0"/>
              </a:buClr>
              <a:buFont typeface="Symbol" panose="05050102010706020507" pitchFamily="18" charset="2"/>
              <a:buChar char=""/>
            </a:pPr>
            <a:r>
              <a:rPr lang="en-US" sz="1400" b="1" dirty="0">
                <a:solidFill>
                  <a:srgbClr val="0B76A0"/>
                </a:solidFill>
                <a:latin typeface="+mj-lt"/>
                <a:cs typeface="Arial"/>
              </a:rPr>
              <a:t>EPR:</a:t>
            </a:r>
            <a:r>
              <a:rPr lang="en-US" sz="1400" b="1" dirty="0">
                <a:solidFill>
                  <a:srgbClr val="0E6978"/>
                </a:solidFill>
                <a:latin typeface="+mj-lt"/>
                <a:cs typeface="Arial"/>
              </a:rPr>
              <a:t> </a:t>
            </a:r>
            <a:r>
              <a:rPr lang="en-US" sz="1400" dirty="0">
                <a:latin typeface="+mj-lt"/>
                <a:cs typeface="Arial"/>
              </a:rPr>
              <a:t>published</a:t>
            </a:r>
            <a:r>
              <a:rPr lang="en-US" sz="1400" b="1" dirty="0">
                <a:solidFill>
                  <a:srgbClr val="0E6978"/>
                </a:solidFill>
                <a:latin typeface="+mj-lt"/>
                <a:cs typeface="Arial"/>
              </a:rPr>
              <a:t> </a:t>
            </a:r>
            <a:r>
              <a:rPr lang="en-US" sz="1400" u="sng" dirty="0">
                <a:latin typeface="+mj-lt"/>
                <a:hlinkClick r:id="rId11"/>
              </a:rPr>
              <a:t>Guidance to Facilitate Consistent Extended Producer Responsibility Policies and Programs for Plastics</a:t>
            </a:r>
            <a:r>
              <a:rPr lang="en-US" sz="1400" dirty="0">
                <a:latin typeface="+mj-lt"/>
              </a:rPr>
              <a:t> (2022)</a:t>
            </a:r>
          </a:p>
          <a:p>
            <a:pPr marL="403225" indent="-285750">
              <a:buClr>
                <a:srgbClr val="0B76A0"/>
              </a:buClr>
              <a:buFont typeface="Symbol" panose="05050102010706020507" pitchFamily="18" charset="2"/>
              <a:buChar char=""/>
            </a:pPr>
            <a:r>
              <a:rPr lang="en-US" sz="1400" b="1" dirty="0">
                <a:solidFill>
                  <a:srgbClr val="0B76A0"/>
                </a:solidFill>
                <a:cs typeface="Arial"/>
              </a:rPr>
              <a:t>Single-use and Disposable plastics: </a:t>
            </a:r>
            <a:r>
              <a:rPr lang="en-US" sz="1400" dirty="0">
                <a:cs typeface="Arial"/>
              </a:rPr>
              <a:t>published </a:t>
            </a:r>
            <a:r>
              <a:rPr lang="en-US" sz="1400" u="sng" dirty="0">
                <a:solidFill>
                  <a:srgbClr val="467886"/>
                </a:solidFill>
                <a:latin typeface="+mj-lt"/>
                <a:hlinkClick r:id="rId12">
                  <a:extLst>
                    <a:ext uri="{A12FA001-AC4F-418D-AE19-62706E023703}">
                      <ahyp:hlinkClr xmlns:ahyp="http://schemas.microsoft.com/office/drawing/2018/hyperlinkcolor" val="tx"/>
                    </a:ext>
                  </a:extLst>
                </a:hlinkClick>
              </a:rPr>
              <a:t>A Roadmap to Strengthen the Management of Single-use and Disposable Plastics</a:t>
            </a:r>
            <a:r>
              <a:rPr lang="en-US" sz="1400" dirty="0">
                <a:latin typeface="+mj-lt"/>
              </a:rPr>
              <a:t> (2022)</a:t>
            </a:r>
          </a:p>
        </p:txBody>
      </p:sp>
      <p:sp>
        <p:nvSpPr>
          <p:cNvPr id="8" name="TextBox 3">
            <a:extLst>
              <a:ext uri="{FF2B5EF4-FFF2-40B4-BE49-F238E27FC236}">
                <a16:creationId xmlns:a16="http://schemas.microsoft.com/office/drawing/2014/main" id="{1825C5A8-FCF1-FAA7-E2D5-578493F5B9B1}"/>
              </a:ext>
            </a:extLst>
          </p:cNvPr>
          <p:cNvSpPr txBox="1"/>
          <p:nvPr/>
        </p:nvSpPr>
        <p:spPr>
          <a:xfrm>
            <a:off x="443612" y="4570783"/>
            <a:ext cx="11350070" cy="904431"/>
          </a:xfrm>
          <a:prstGeom prst="rect">
            <a:avLst/>
          </a:prstGeom>
          <a:noFill/>
          <a:ln>
            <a:noFill/>
          </a:ln>
        </p:spPr>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03225" indent="-285750">
              <a:buClr>
                <a:srgbClr val="0B76A0"/>
              </a:buClr>
              <a:buFont typeface="Symbol" panose="05050102010706020507" pitchFamily="18" charset="2"/>
              <a:buChar char=""/>
            </a:pPr>
            <a:r>
              <a:rPr lang="en-US" sz="1400" dirty="0">
                <a:latin typeface="+mj-lt"/>
              </a:rPr>
              <a:t>Implementing </a:t>
            </a:r>
            <a:r>
              <a:rPr lang="en-US" sz="1400" dirty="0">
                <a:latin typeface="+mj-lt"/>
                <a:hlinkClick r:id="rId13"/>
              </a:rPr>
              <a:t>Canada’s Plastics Science Agenda</a:t>
            </a:r>
            <a:r>
              <a:rPr lang="en-US" sz="1400" dirty="0">
                <a:latin typeface="+mj-lt"/>
              </a:rPr>
              <a:t>, conducting and investing in research along the entire life cycle of plastics, including the potential impacts of plastic pollution on environmental and human health</a:t>
            </a:r>
          </a:p>
          <a:p>
            <a:pPr marL="403225" indent="-285750">
              <a:buClr>
                <a:srgbClr val="0B76A0"/>
              </a:buClr>
              <a:buFont typeface="Symbol" panose="05050102010706020507" pitchFamily="18" charset="2"/>
              <a:buChar char=""/>
            </a:pPr>
            <a:r>
              <a:rPr lang="en-US" sz="1400" dirty="0">
                <a:latin typeface="+mj-lt"/>
                <a:cs typeface="Arial"/>
              </a:rPr>
              <a:t>Investing $12M grants to enhance Canada’s scientific capacity in plastics science (including microplastics), and engagement with domestic and international experts</a:t>
            </a:r>
          </a:p>
          <a:p>
            <a:pPr marL="117475">
              <a:buClr>
                <a:srgbClr val="0B76A0"/>
              </a:buClr>
            </a:pPr>
            <a:endParaRPr lang="en-US" sz="1400" dirty="0">
              <a:latin typeface="+mj-lt"/>
              <a:cs typeface="Arial"/>
            </a:endParaRPr>
          </a:p>
        </p:txBody>
      </p:sp>
      <p:sp>
        <p:nvSpPr>
          <p:cNvPr id="10" name="Rectangle: Rounded Corners 16">
            <a:extLst>
              <a:ext uri="{FF2B5EF4-FFF2-40B4-BE49-F238E27FC236}">
                <a16:creationId xmlns:a16="http://schemas.microsoft.com/office/drawing/2014/main" id="{472C19CE-1341-660E-2170-C0A0EB04B8BE}"/>
              </a:ext>
              <a:ext uri="{C183D7F6-B498-43B3-948B-1728B52AA6E4}">
                <adec:decorative xmlns:adec="http://schemas.microsoft.com/office/drawing/2017/decorative" val="1"/>
              </a:ext>
            </a:extLst>
          </p:cNvPr>
          <p:cNvSpPr/>
          <p:nvPr/>
        </p:nvSpPr>
        <p:spPr>
          <a:xfrm>
            <a:off x="66345" y="4205546"/>
            <a:ext cx="6016866" cy="379935"/>
          </a:xfrm>
          <a:prstGeom prst="roundRect">
            <a:avLst>
              <a:gd name="adj" fmla="val 48316"/>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1600" b="1" dirty="0">
                <a:solidFill>
                  <a:srgbClr val="0B76A0"/>
                </a:solidFill>
              </a:rPr>
              <a:t>        Advancing Science</a:t>
            </a:r>
            <a:endParaRPr lang="en-US" sz="1600" b="1" dirty="0">
              <a:solidFill>
                <a:srgbClr val="0B76A0"/>
              </a:solidFill>
              <a:cs typeface="Arial"/>
            </a:endParaRPr>
          </a:p>
        </p:txBody>
      </p:sp>
    </p:spTree>
    <p:extLst>
      <p:ext uri="{BB962C8B-B14F-4D97-AF65-F5344CB8AC3E}">
        <p14:creationId xmlns:p14="http://schemas.microsoft.com/office/powerpoint/2010/main" val="2920707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93C1F-8F2C-538E-937F-F4F2E64BC57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5088A84-183D-75E3-F17E-2D1F53AB97EB}"/>
              </a:ext>
            </a:extLst>
          </p:cNvPr>
          <p:cNvSpPr>
            <a:spLocks noGrp="1"/>
          </p:cNvSpPr>
          <p:nvPr>
            <p:ph type="sldNum" sz="quarter" idx="12"/>
            <p:custDataLst>
              <p:tags r:id="rId1"/>
            </p:custDataLst>
          </p:nvPr>
        </p:nvSpPr>
        <p:spPr>
          <a:xfrm>
            <a:off x="9448800" y="6492875"/>
            <a:ext cx="2743200" cy="365125"/>
          </a:xfrm>
        </p:spPr>
        <p:txBody>
          <a:bodyPr/>
          <a:lstStyle/>
          <a:p>
            <a:fld id="{51E9ABC5-6A6C-4043-956E-89CA247D3B04}" type="slidenum">
              <a:rPr lang="en-US" smtClean="0">
                <a:latin typeface="Aptos Display" panose="020B0004020202020204" pitchFamily="34" charset="0"/>
              </a:rPr>
              <a:pPr/>
              <a:t>7</a:t>
            </a:fld>
            <a:endParaRPr lang="en-US">
              <a:latin typeface="Aptos Display" panose="020B0004020202020204" pitchFamily="34" charset="0"/>
            </a:endParaRPr>
          </a:p>
        </p:txBody>
      </p:sp>
      <p:sp>
        <p:nvSpPr>
          <p:cNvPr id="7" name="Title 1">
            <a:extLst>
              <a:ext uri="{FF2B5EF4-FFF2-40B4-BE49-F238E27FC236}">
                <a16:creationId xmlns:a16="http://schemas.microsoft.com/office/drawing/2014/main" id="{FE4D2C3A-944F-AF62-1098-E9C22E6439F0}"/>
              </a:ext>
            </a:extLst>
          </p:cNvPr>
          <p:cNvSpPr>
            <a:spLocks noGrp="1"/>
          </p:cNvSpPr>
          <p:nvPr>
            <p:ph type="title"/>
            <p:custDataLst>
              <p:tags r:id="rId2"/>
            </p:custDataLst>
          </p:nvPr>
        </p:nvSpPr>
        <p:spPr>
          <a:xfrm>
            <a:off x="0" y="0"/>
            <a:ext cx="12191999" cy="1257915"/>
          </a:xfrm>
          <a:solidFill>
            <a:srgbClr val="154576"/>
          </a:solidFill>
        </p:spPr>
        <p:txBody>
          <a:bodyPr>
            <a:noAutofit/>
          </a:bodyPr>
          <a:lstStyle/>
          <a:p>
            <a:pPr algn="ctr"/>
            <a:r>
              <a:rPr lang="en-US" altLang="en-US" sz="3600" b="1" dirty="0">
                <a:solidFill>
                  <a:schemeClr val="bg1"/>
                </a:solidFill>
                <a:cs typeface="Arial"/>
              </a:rPr>
              <a:t>Federal measures that tackle plastic pollution and waste</a:t>
            </a:r>
            <a:endParaRPr lang="en-US" sz="3600" b="1" dirty="0">
              <a:solidFill>
                <a:schemeClr val="bg1"/>
              </a:solidFill>
            </a:endParaRPr>
          </a:p>
        </p:txBody>
      </p:sp>
      <p:sp>
        <p:nvSpPr>
          <p:cNvPr id="5" name="ZoneTexte 4">
            <a:extLst>
              <a:ext uri="{FF2B5EF4-FFF2-40B4-BE49-F238E27FC236}">
                <a16:creationId xmlns:a16="http://schemas.microsoft.com/office/drawing/2014/main" id="{F9241402-66C6-036C-87A5-917278A7DE40}"/>
              </a:ext>
            </a:extLst>
          </p:cNvPr>
          <p:cNvSpPr txBox="1"/>
          <p:nvPr/>
        </p:nvSpPr>
        <p:spPr>
          <a:xfrm>
            <a:off x="193638" y="1800746"/>
            <a:ext cx="9520518" cy="3957494"/>
          </a:xfrm>
          <a:prstGeom prst="rect">
            <a:avLst/>
          </a:prstGeom>
          <a:noFill/>
        </p:spPr>
        <p:txBody>
          <a:bodyPr wrap="square">
            <a:spAutoFit/>
          </a:bodyPr>
          <a:lstStyle/>
          <a:p>
            <a:pPr marL="285750" lvl="1" indent="-285750">
              <a:lnSpc>
                <a:spcPct val="100000"/>
              </a:lnSpc>
              <a:spcBef>
                <a:spcPts val="0"/>
              </a:spcBef>
              <a:spcAft>
                <a:spcPts val="600"/>
              </a:spcAft>
              <a:buClr>
                <a:srgbClr val="046977"/>
              </a:buClr>
              <a:buFont typeface="Symbol" panose="05050102010706020507" pitchFamily="18" charset="2"/>
              <a:buChar char="®"/>
            </a:pPr>
            <a:r>
              <a:rPr lang="en-US" sz="1600" b="1" dirty="0">
                <a:solidFill>
                  <a:srgbClr val="0B76A0"/>
                </a:solidFill>
                <a:cs typeface="Arial"/>
              </a:rPr>
              <a:t>“Plastic manufactured items” (PMI) </a:t>
            </a:r>
            <a:r>
              <a:rPr lang="en-US" sz="1600" dirty="0">
                <a:solidFill>
                  <a:schemeClr val="tx1">
                    <a:lumMod val="75000"/>
                    <a:lumOff val="25000"/>
                  </a:schemeClr>
                </a:solidFill>
                <a:cs typeface="Arial"/>
              </a:rPr>
              <a:t>added to List of Toxic Substances on Schedule 1 of the Canadian Environmental Protection Act, 1999 (CEPA) based on science showing the harms of plastic pollution (2021)</a:t>
            </a:r>
          </a:p>
          <a:p>
            <a:pPr marL="857250" lvl="2" indent="-285750">
              <a:lnSpc>
                <a:spcPct val="100000"/>
              </a:lnSpc>
              <a:spcBef>
                <a:spcPts val="0"/>
              </a:spcBef>
              <a:spcAft>
                <a:spcPts val="600"/>
              </a:spcAft>
              <a:buClr>
                <a:srgbClr val="046977"/>
              </a:buClr>
              <a:buFont typeface="Wingdings" panose="05050102010706020507" pitchFamily="18" charset="2"/>
              <a:buChar char="§"/>
            </a:pPr>
            <a:r>
              <a:rPr lang="en-US" sz="1500" dirty="0">
                <a:solidFill>
                  <a:schemeClr val="accent1"/>
                </a:solidFill>
                <a:cs typeface="Arial"/>
              </a:rPr>
              <a:t>Federal Court of Appeal decision on January 30, 2026, upholds the PMI listing on Schedule 1 of CEPA</a:t>
            </a:r>
          </a:p>
          <a:p>
            <a:pPr marL="857250" lvl="2" indent="-285750">
              <a:lnSpc>
                <a:spcPct val="100000"/>
              </a:lnSpc>
              <a:spcBef>
                <a:spcPts val="0"/>
              </a:spcBef>
              <a:spcAft>
                <a:spcPts val="600"/>
              </a:spcAft>
              <a:buClr>
                <a:srgbClr val="046977"/>
              </a:buClr>
              <a:buFont typeface="Wingdings" panose="05050102010706020507" pitchFamily="18" charset="2"/>
              <a:buChar char="§"/>
            </a:pPr>
            <a:endParaRPr lang="en-US" sz="1500" dirty="0">
              <a:solidFill>
                <a:srgbClr val="0B76A0"/>
              </a:solidFill>
              <a:cs typeface="Arial"/>
            </a:endParaRPr>
          </a:p>
          <a:p>
            <a:pPr marL="285750" lvl="1" indent="-285750">
              <a:lnSpc>
                <a:spcPct val="100000"/>
              </a:lnSpc>
              <a:spcBef>
                <a:spcPts val="0"/>
              </a:spcBef>
              <a:spcAft>
                <a:spcPts val="600"/>
              </a:spcAft>
              <a:buClr>
                <a:srgbClr val="046977"/>
              </a:buClr>
              <a:buFont typeface="Symbol" panose="05050102010706020507" pitchFamily="18" charset="2"/>
              <a:buChar char="®"/>
            </a:pPr>
            <a:r>
              <a:rPr lang="en-US" sz="1600" b="1" dirty="0">
                <a:solidFill>
                  <a:srgbClr val="0B76A0"/>
                </a:solidFill>
                <a:cs typeface="Arial"/>
              </a:rPr>
              <a:t>Single-use Plastics Prohibition Regulations </a:t>
            </a:r>
            <a:r>
              <a:rPr lang="en-US" sz="1600" dirty="0">
                <a:solidFill>
                  <a:schemeClr val="tx1">
                    <a:lumMod val="65000"/>
                    <a:lumOff val="35000"/>
                  </a:schemeClr>
                </a:solidFill>
                <a:cs typeface="Arial"/>
              </a:rPr>
              <a:t>(SUPPR) prohibit the manufacture, import and sale of checkout bags, cutlery, certain foodservice ware, ring carriers, stir sticks, and straws (with exceptions) (2022)</a:t>
            </a:r>
          </a:p>
          <a:p>
            <a:pPr marL="803275" lvl="2" indent="-285750">
              <a:lnSpc>
                <a:spcPct val="100000"/>
              </a:lnSpc>
              <a:spcBef>
                <a:spcPts val="0"/>
              </a:spcBef>
              <a:spcAft>
                <a:spcPts val="300"/>
              </a:spcAft>
              <a:buClr>
                <a:srgbClr val="138EA4"/>
              </a:buClr>
              <a:buFont typeface="Wingdings" panose="05040102010807070707" pitchFamily="18" charset="2"/>
              <a:buChar char="§"/>
            </a:pPr>
            <a:endParaRPr lang="en-US" altLang="en-US" sz="1600" dirty="0">
              <a:solidFill>
                <a:srgbClr val="FF0000"/>
              </a:solidFill>
              <a:cs typeface="Arial"/>
            </a:endParaRPr>
          </a:p>
          <a:p>
            <a:pPr marL="396875" lvl="2" indent="-285750">
              <a:lnSpc>
                <a:spcPct val="100000"/>
              </a:lnSpc>
              <a:spcBef>
                <a:spcPts val="0"/>
              </a:spcBef>
              <a:spcAft>
                <a:spcPts val="400"/>
              </a:spcAft>
              <a:buClr>
                <a:srgbClr val="138EA4"/>
              </a:buClr>
              <a:buFont typeface="Symbol,Sans-Serif" panose="05040102010807070707" pitchFamily="18" charset="2"/>
              <a:buChar char="®"/>
            </a:pPr>
            <a:r>
              <a:rPr lang="en-US" sz="1600" b="1" dirty="0">
                <a:solidFill>
                  <a:srgbClr val="0B76A0"/>
                </a:solidFill>
                <a:cs typeface="Arial"/>
              </a:rPr>
              <a:t>Microbeads in Toiletries Regulations </a:t>
            </a:r>
            <a:r>
              <a:rPr lang="en-US" sz="1600" dirty="0">
                <a:solidFill>
                  <a:schemeClr val="tx1">
                    <a:lumMod val="65000"/>
                    <a:lumOff val="35000"/>
                  </a:schemeClr>
                </a:solidFill>
                <a:cs typeface="Arial"/>
              </a:rPr>
              <a:t>(2017) – prohibit the manufacture/import/sale of toiletries containing plastic microbeads</a:t>
            </a:r>
          </a:p>
          <a:p>
            <a:pPr marL="396875" lvl="2" indent="-285750">
              <a:lnSpc>
                <a:spcPct val="100000"/>
              </a:lnSpc>
              <a:spcBef>
                <a:spcPts val="0"/>
              </a:spcBef>
              <a:spcAft>
                <a:spcPts val="400"/>
              </a:spcAft>
              <a:buClr>
                <a:srgbClr val="138EA4"/>
              </a:buClr>
              <a:buFont typeface="Symbol,Sans-Serif" panose="05040102010807070707" pitchFamily="18" charset="2"/>
              <a:buChar char="®"/>
            </a:pPr>
            <a:endParaRPr lang="en-US" sz="1600" dirty="0">
              <a:solidFill>
                <a:schemeClr val="tx1">
                  <a:lumMod val="65000"/>
                  <a:lumOff val="35000"/>
                </a:schemeClr>
              </a:solidFill>
              <a:cs typeface="Arial"/>
            </a:endParaRPr>
          </a:p>
          <a:p>
            <a:pPr marL="396875" lvl="2" indent="-285750">
              <a:lnSpc>
                <a:spcPct val="100000"/>
              </a:lnSpc>
              <a:spcBef>
                <a:spcPts val="0"/>
              </a:spcBef>
              <a:spcAft>
                <a:spcPts val="400"/>
              </a:spcAft>
              <a:buFont typeface="Symbol,Sans-Serif" panose="05040102010807070707" pitchFamily="18" charset="2"/>
              <a:buChar char="®"/>
            </a:pPr>
            <a:r>
              <a:rPr lang="en-US" sz="1600" b="1" dirty="0">
                <a:solidFill>
                  <a:srgbClr val="0B76A0"/>
                </a:solidFill>
                <a:cs typeface="Arial"/>
              </a:rPr>
              <a:t>Federal Plastics Registry </a:t>
            </a:r>
            <a:r>
              <a:rPr lang="en-US" sz="1600" dirty="0">
                <a:solidFill>
                  <a:schemeClr val="tx1">
                    <a:lumMod val="65000"/>
                    <a:lumOff val="35000"/>
                  </a:schemeClr>
                </a:solidFill>
                <a:cs typeface="Arial"/>
              </a:rPr>
              <a:t>(2024) collects data from companies across the plastics value chain to track plastic from production to end of life</a:t>
            </a:r>
            <a:endParaRPr lang="en-US" sz="1307" dirty="0">
              <a:solidFill>
                <a:schemeClr val="tx1">
                  <a:lumMod val="65000"/>
                  <a:lumOff val="35000"/>
                </a:schemeClr>
              </a:solidFill>
              <a:cs typeface="Arial"/>
            </a:endParaRPr>
          </a:p>
        </p:txBody>
      </p:sp>
      <p:grpSp>
        <p:nvGrpSpPr>
          <p:cNvPr id="2" name="Group 1">
            <a:extLst>
              <a:ext uri="{FF2B5EF4-FFF2-40B4-BE49-F238E27FC236}">
                <a16:creationId xmlns:a16="http://schemas.microsoft.com/office/drawing/2014/main" id="{BD39F6ED-38CD-49A8-261F-5837D4FEE1AB}"/>
              </a:ext>
            </a:extLst>
          </p:cNvPr>
          <p:cNvGrpSpPr/>
          <p:nvPr/>
        </p:nvGrpSpPr>
        <p:grpSpPr>
          <a:xfrm>
            <a:off x="10004741" y="1692464"/>
            <a:ext cx="1496677" cy="1936560"/>
            <a:chOff x="4502842" y="1891759"/>
            <a:chExt cx="1681526" cy="2402243"/>
          </a:xfrm>
        </p:grpSpPr>
        <p:pic>
          <p:nvPicPr>
            <p:cNvPr id="4" name="Picture 3">
              <a:extLst>
                <a:ext uri="{FF2B5EF4-FFF2-40B4-BE49-F238E27FC236}">
                  <a16:creationId xmlns:a16="http://schemas.microsoft.com/office/drawing/2014/main" id="{C6834004-E529-10BC-531D-6B153131A843}"/>
                </a:ext>
              </a:extLst>
            </p:cNvPr>
            <p:cNvPicPr>
              <a:picLocks noChangeAspect="1"/>
            </p:cNvPicPr>
            <p:nvPr/>
          </p:nvPicPr>
          <p:blipFill>
            <a:blip r:embed="rId5">
              <a:duotone>
                <a:schemeClr val="accent1">
                  <a:shade val="45000"/>
                  <a:satMod val="135000"/>
                </a:schemeClr>
                <a:prstClr val="white"/>
              </a:duotone>
            </a:blip>
            <a:srcRect l="59724" t="50403" r="4131" b="4252"/>
            <a:stretch>
              <a:fillRect/>
            </a:stretch>
          </p:blipFill>
          <p:spPr>
            <a:xfrm>
              <a:off x="5357973" y="3513809"/>
              <a:ext cx="814135" cy="780193"/>
            </a:xfrm>
            <a:prstGeom prst="ellipse">
              <a:avLst/>
            </a:prstGeom>
            <a:effectLst>
              <a:outerShdw blurRad="50800" dist="38100" dir="2700000">
                <a:srgbClr val="000000">
                  <a:alpha val="40000"/>
                </a:srgbClr>
              </a:outerShdw>
            </a:effectLst>
          </p:spPr>
        </p:pic>
        <p:pic>
          <p:nvPicPr>
            <p:cNvPr id="6" name="Picture 5">
              <a:extLst>
                <a:ext uri="{FF2B5EF4-FFF2-40B4-BE49-F238E27FC236}">
                  <a16:creationId xmlns:a16="http://schemas.microsoft.com/office/drawing/2014/main" id="{28F71B78-F7E4-970A-198C-EF5517170E7D}"/>
                </a:ext>
              </a:extLst>
            </p:cNvPr>
            <p:cNvPicPr>
              <a:picLocks noChangeAspect="1"/>
            </p:cNvPicPr>
            <p:nvPr/>
          </p:nvPicPr>
          <p:blipFill>
            <a:blip r:embed="rId5">
              <a:duotone>
                <a:schemeClr val="accent1">
                  <a:shade val="45000"/>
                  <a:satMod val="135000"/>
                </a:schemeClr>
                <a:prstClr val="white"/>
              </a:duotone>
            </a:blip>
            <a:srcRect l="1" t="3907" r="59627" b="46963"/>
            <a:stretch>
              <a:fillRect/>
            </a:stretch>
          </p:blipFill>
          <p:spPr>
            <a:xfrm>
              <a:off x="4502842" y="1891759"/>
              <a:ext cx="775860" cy="758504"/>
            </a:xfrm>
            <a:prstGeom prst="ellipse">
              <a:avLst/>
            </a:prstGeom>
            <a:effectLst>
              <a:outerShdw blurRad="50800" dist="38100" dir="2700000">
                <a:srgbClr val="000000">
                  <a:alpha val="40000"/>
                </a:srgbClr>
              </a:outerShdw>
            </a:effectLst>
          </p:spPr>
        </p:pic>
        <p:pic>
          <p:nvPicPr>
            <p:cNvPr id="8" name="Picture 7">
              <a:extLst>
                <a:ext uri="{FF2B5EF4-FFF2-40B4-BE49-F238E27FC236}">
                  <a16:creationId xmlns:a16="http://schemas.microsoft.com/office/drawing/2014/main" id="{3105B390-9FA8-D6D0-7839-EF14C1B1437D}"/>
                </a:ext>
              </a:extLst>
            </p:cNvPr>
            <p:cNvPicPr>
              <a:picLocks noChangeAspect="1"/>
            </p:cNvPicPr>
            <p:nvPr/>
          </p:nvPicPr>
          <p:blipFill>
            <a:blip r:embed="rId5">
              <a:duotone>
                <a:schemeClr val="accent1">
                  <a:shade val="45000"/>
                  <a:satMod val="135000"/>
                </a:schemeClr>
                <a:prstClr val="white"/>
              </a:duotone>
            </a:blip>
            <a:srcRect l="30358" t="8169" r="37161" b="48771"/>
            <a:stretch>
              <a:fillRect/>
            </a:stretch>
          </p:blipFill>
          <p:spPr>
            <a:xfrm>
              <a:off x="4507357" y="2704512"/>
              <a:ext cx="770443" cy="780195"/>
            </a:xfrm>
            <a:prstGeom prst="ellipse">
              <a:avLst/>
            </a:prstGeom>
            <a:effectLst>
              <a:outerShdw blurRad="50800" dist="38100" dir="2700000">
                <a:srgbClr val="000000">
                  <a:alpha val="40000"/>
                </a:srgbClr>
              </a:outerShdw>
            </a:effectLst>
          </p:spPr>
        </p:pic>
        <p:pic>
          <p:nvPicPr>
            <p:cNvPr id="9" name="Picture 8">
              <a:extLst>
                <a:ext uri="{FF2B5EF4-FFF2-40B4-BE49-F238E27FC236}">
                  <a16:creationId xmlns:a16="http://schemas.microsoft.com/office/drawing/2014/main" id="{9042EED6-DDBA-101F-A035-AB01E7EFBA72}"/>
                </a:ext>
              </a:extLst>
            </p:cNvPr>
            <p:cNvPicPr>
              <a:picLocks noChangeAspect="1"/>
            </p:cNvPicPr>
            <p:nvPr/>
          </p:nvPicPr>
          <p:blipFill>
            <a:blip r:embed="rId5">
              <a:duotone>
                <a:schemeClr val="accent1">
                  <a:shade val="45000"/>
                  <a:satMod val="135000"/>
                </a:schemeClr>
                <a:prstClr val="white"/>
              </a:duotone>
            </a:blip>
            <a:srcRect l="57294" t="3908" r="4131" b="46303"/>
            <a:stretch>
              <a:fillRect/>
            </a:stretch>
          </p:blipFill>
          <p:spPr>
            <a:xfrm>
              <a:off x="5393055" y="1896792"/>
              <a:ext cx="791313" cy="780195"/>
            </a:xfrm>
            <a:prstGeom prst="ellipse">
              <a:avLst/>
            </a:prstGeom>
            <a:effectLst>
              <a:outerShdw blurRad="50800" dist="38100" dir="2700000">
                <a:srgbClr val="000000">
                  <a:alpha val="40000"/>
                </a:srgbClr>
              </a:outerShdw>
            </a:effectLst>
          </p:spPr>
        </p:pic>
        <p:pic>
          <p:nvPicPr>
            <p:cNvPr id="10" name="Picture 9">
              <a:extLst>
                <a:ext uri="{FF2B5EF4-FFF2-40B4-BE49-F238E27FC236}">
                  <a16:creationId xmlns:a16="http://schemas.microsoft.com/office/drawing/2014/main" id="{B49ED8B8-C532-F771-C56D-290CFAC12574}"/>
                </a:ext>
              </a:extLst>
            </p:cNvPr>
            <p:cNvPicPr>
              <a:picLocks noChangeAspect="1"/>
            </p:cNvPicPr>
            <p:nvPr/>
          </p:nvPicPr>
          <p:blipFill>
            <a:blip r:embed="rId5">
              <a:duotone>
                <a:schemeClr val="accent1">
                  <a:shade val="45000"/>
                  <a:satMod val="135000"/>
                </a:schemeClr>
                <a:prstClr val="white"/>
              </a:duotone>
            </a:blip>
            <a:srcRect l="33170" t="52215" r="32134" b="4252"/>
            <a:stretch>
              <a:fillRect/>
            </a:stretch>
          </p:blipFill>
          <p:spPr>
            <a:xfrm>
              <a:off x="4502842" y="3537170"/>
              <a:ext cx="774958" cy="742746"/>
            </a:xfrm>
            <a:prstGeom prst="ellipse">
              <a:avLst/>
            </a:prstGeom>
            <a:effectLst>
              <a:outerShdw blurRad="50800" dist="38100" dir="2700000">
                <a:srgbClr val="000000">
                  <a:alpha val="40000"/>
                </a:srgbClr>
              </a:outerShdw>
            </a:effectLst>
          </p:spPr>
        </p:pic>
        <p:pic>
          <p:nvPicPr>
            <p:cNvPr id="11" name="Picture 10">
              <a:extLst>
                <a:ext uri="{FF2B5EF4-FFF2-40B4-BE49-F238E27FC236}">
                  <a16:creationId xmlns:a16="http://schemas.microsoft.com/office/drawing/2014/main" id="{1689709D-B7F1-BF36-5D72-A5D7E99FF8E2}"/>
                </a:ext>
              </a:extLst>
            </p:cNvPr>
            <p:cNvPicPr>
              <a:picLocks noChangeAspect="1"/>
            </p:cNvPicPr>
            <p:nvPr/>
          </p:nvPicPr>
          <p:blipFill>
            <a:blip r:embed="rId5">
              <a:duotone>
                <a:schemeClr val="accent1">
                  <a:shade val="45000"/>
                  <a:satMod val="135000"/>
                </a:schemeClr>
                <a:prstClr val="white"/>
              </a:duotone>
            </a:blip>
            <a:srcRect l="1" t="49145" r="61085" b="4252"/>
            <a:stretch>
              <a:fillRect/>
            </a:stretch>
          </p:blipFill>
          <p:spPr>
            <a:xfrm>
              <a:off x="5366857" y="2704512"/>
              <a:ext cx="802540" cy="781771"/>
            </a:xfrm>
            <a:prstGeom prst="ellipse">
              <a:avLst/>
            </a:prstGeom>
            <a:effectLst>
              <a:outerShdw blurRad="50800" dist="38100" dir="2700000">
                <a:srgbClr val="000000">
                  <a:alpha val="40000"/>
                </a:srgbClr>
              </a:outerShdw>
            </a:effectLst>
          </p:spPr>
        </p:pic>
      </p:grpSp>
      <p:pic>
        <p:nvPicPr>
          <p:cNvPr id="12" name="Picture 11" descr="A blue cover with white text&#10;&#10;AI-generated content may be incorrect.">
            <a:extLst>
              <a:ext uri="{FF2B5EF4-FFF2-40B4-BE49-F238E27FC236}">
                <a16:creationId xmlns:a16="http://schemas.microsoft.com/office/drawing/2014/main" id="{298633B5-F79B-E748-12E1-3C6A23A56B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01897">
            <a:off x="10176995" y="4068038"/>
            <a:ext cx="1386632" cy="187710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22050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D70C9-4109-184C-0EFC-545BCCCDED2B}"/>
              </a:ext>
            </a:extLst>
          </p:cNvPr>
          <p:cNvSpPr>
            <a:spLocks noGrp="1"/>
          </p:cNvSpPr>
          <p:nvPr>
            <p:ph type="title"/>
          </p:nvPr>
        </p:nvSpPr>
        <p:spPr>
          <a:xfrm>
            <a:off x="838200" y="365126"/>
            <a:ext cx="10515600" cy="527181"/>
          </a:xfrm>
        </p:spPr>
        <p:txBody>
          <a:bodyPr>
            <a:normAutofit fontScale="90000"/>
          </a:bodyPr>
          <a:lstStyle/>
          <a:p>
            <a:endParaRPr lang="en-US" dirty="0">
              <a:latin typeface="Aptos Display" panose="020B0004020202020204" pitchFamily="34" charset="0"/>
            </a:endParaRPr>
          </a:p>
        </p:txBody>
      </p:sp>
      <p:sp>
        <p:nvSpPr>
          <p:cNvPr id="3" name="Slide Number Placeholder 2">
            <a:extLst>
              <a:ext uri="{FF2B5EF4-FFF2-40B4-BE49-F238E27FC236}">
                <a16:creationId xmlns:a16="http://schemas.microsoft.com/office/drawing/2014/main" id="{C7D01DB4-0EA0-D34D-796A-14E39167FB6D}"/>
              </a:ext>
            </a:extLst>
          </p:cNvPr>
          <p:cNvSpPr>
            <a:spLocks noGrp="1"/>
          </p:cNvSpPr>
          <p:nvPr>
            <p:ph type="sldNum" sz="quarter" idx="12"/>
          </p:nvPr>
        </p:nvSpPr>
        <p:spPr>
          <a:xfrm>
            <a:off x="9448800" y="6492875"/>
            <a:ext cx="2743200" cy="365125"/>
          </a:xfrm>
        </p:spPr>
        <p:txBody>
          <a:bodyPr/>
          <a:lstStyle/>
          <a:p>
            <a:fld id="{51E9ABC5-6A6C-4043-956E-89CA247D3B04}" type="slidenum">
              <a:rPr lang="en-US" smtClean="0">
                <a:latin typeface="Aptos Display" panose="020B0004020202020204" pitchFamily="34" charset="0"/>
              </a:rPr>
              <a:pPr/>
              <a:t>8</a:t>
            </a:fld>
            <a:endParaRPr lang="en-US">
              <a:latin typeface="Aptos Display" panose="020B0004020202020204" pitchFamily="34" charset="0"/>
            </a:endParaRPr>
          </a:p>
        </p:txBody>
      </p:sp>
      <p:sp>
        <p:nvSpPr>
          <p:cNvPr id="5" name="Rectangle 4">
            <a:extLst>
              <a:ext uri="{FF2B5EF4-FFF2-40B4-BE49-F238E27FC236}">
                <a16:creationId xmlns:a16="http://schemas.microsoft.com/office/drawing/2014/main" id="{1D558187-B6B6-B817-6683-D3A038538201}"/>
              </a:ext>
            </a:extLst>
          </p:cNvPr>
          <p:cNvSpPr/>
          <p:nvPr/>
        </p:nvSpPr>
        <p:spPr>
          <a:xfrm>
            <a:off x="438911" y="1391478"/>
            <a:ext cx="5421200" cy="1423284"/>
          </a:xfrm>
          <a:prstGeom prst="rect">
            <a:avLst/>
          </a:prstGeom>
          <a:noFill/>
          <a:ln w="19050" cap="flat" cmpd="sng" algn="ctr">
            <a:noFill/>
            <a:prstDash val="solid"/>
          </a:ln>
          <a:effectLst/>
        </p:spPr>
        <p:txBody>
          <a:bodyPr rtlCol="0" anchor="ctr"/>
          <a:lstStyle/>
          <a:p>
            <a:pPr>
              <a:defRPr/>
            </a:pPr>
            <a:r>
              <a:rPr lang="en-US" sz="2000" kern="0" dirty="0">
                <a:solidFill>
                  <a:schemeClr val="tx1">
                    <a:lumMod val="75000"/>
                    <a:lumOff val="25000"/>
                  </a:schemeClr>
                </a:solidFill>
                <a:latin typeface="Aptos Display" panose="020B0004020202020204" pitchFamily="34" charset="0"/>
                <a:cs typeface="Arial" panose="020B0604020202020204" pitchFamily="34" charset="0"/>
              </a:rPr>
              <a:t>The </a:t>
            </a:r>
            <a:r>
              <a:rPr lang="en-US" sz="2000" i="1" kern="0" dirty="0">
                <a:solidFill>
                  <a:schemeClr val="tx1">
                    <a:lumMod val="75000"/>
                    <a:lumOff val="25000"/>
                  </a:schemeClr>
                </a:solidFill>
                <a:latin typeface="Aptos Display" panose="020B0004020202020204" pitchFamily="34" charset="0"/>
                <a:cs typeface="Arial" panose="020B0604020202020204" pitchFamily="34" charset="0"/>
              </a:rPr>
              <a:t>Single-use Plastics Prohibition Regulations</a:t>
            </a:r>
            <a:r>
              <a:rPr lang="en-US" sz="2000" kern="0" dirty="0">
                <a:solidFill>
                  <a:schemeClr val="tx1">
                    <a:lumMod val="75000"/>
                    <a:lumOff val="25000"/>
                  </a:schemeClr>
                </a:solidFill>
                <a:latin typeface="Aptos Display" panose="020B0004020202020204" pitchFamily="34" charset="0"/>
                <a:cs typeface="Arial" panose="020B0604020202020204" pitchFamily="34" charset="0"/>
              </a:rPr>
              <a:t>, published in June 2022, are part of the Government of Canada’s comprehensive plan to reduce plastic pollution.</a:t>
            </a:r>
          </a:p>
        </p:txBody>
      </p:sp>
      <p:sp>
        <p:nvSpPr>
          <p:cNvPr id="6" name="Rectangle 5">
            <a:extLst>
              <a:ext uri="{FF2B5EF4-FFF2-40B4-BE49-F238E27FC236}">
                <a16:creationId xmlns:a16="http://schemas.microsoft.com/office/drawing/2014/main" id="{7A5279EB-7F3C-16BE-9252-791CD39BC39C}"/>
              </a:ext>
            </a:extLst>
          </p:cNvPr>
          <p:cNvSpPr/>
          <p:nvPr>
            <p:custDataLst>
              <p:tags r:id="rId1"/>
            </p:custDataLst>
          </p:nvPr>
        </p:nvSpPr>
        <p:spPr>
          <a:xfrm>
            <a:off x="6193533" y="1552626"/>
            <a:ext cx="1271753" cy="1193076"/>
          </a:xfrm>
          <a:prstGeom prst="rect">
            <a:avLst/>
          </a:prstGeom>
          <a:solidFill>
            <a:srgbClr val="154576">
              <a:alpha val="71000"/>
            </a:srgbClr>
          </a:solidFill>
          <a:ln w="19050" cap="flat" cmpd="sng" algn="ctr">
            <a:solidFill>
              <a:srgbClr val="154576"/>
            </a:solidFill>
            <a:prstDash val="solid"/>
          </a:ln>
          <a:effectLst/>
        </p:spPr>
        <p:txBody>
          <a:bodyPr lIns="45717" rIns="45717" rtlCol="0" anchor="ctr"/>
          <a:lstStyle/>
          <a:p>
            <a:pPr lvl="0" algn="ctr">
              <a:defRPr/>
            </a:pPr>
            <a:r>
              <a:rPr lang="en-US" sz="2000" b="1" kern="0" dirty="0">
                <a:solidFill>
                  <a:prstClr val="white"/>
                </a:solidFill>
                <a:latin typeface="Aptos Display" panose="020B0004020202020204" pitchFamily="34" charset="0"/>
                <a:cs typeface="Arial" panose="020B0604020202020204" pitchFamily="34" charset="0"/>
              </a:rPr>
              <a:t>Purpose</a:t>
            </a:r>
            <a:endParaRPr kumimoji="0" lang="en-US" sz="2000" b="1" i="0" u="none" strike="noStrike" kern="0" cap="none" spc="0" normalizeH="0" baseline="0" noProof="0" dirty="0">
              <a:ln>
                <a:noFill/>
              </a:ln>
              <a:solidFill>
                <a:prstClr val="white"/>
              </a:solidFill>
              <a:effectLst/>
              <a:uLnTx/>
              <a:uFillTx/>
              <a:latin typeface="Aptos Display" panose="020B00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5A2BBC01-BA84-D17A-87F5-7582F7283BC8}"/>
              </a:ext>
            </a:extLst>
          </p:cNvPr>
          <p:cNvSpPr/>
          <p:nvPr>
            <p:custDataLst>
              <p:tags r:id="rId2"/>
            </p:custDataLst>
          </p:nvPr>
        </p:nvSpPr>
        <p:spPr>
          <a:xfrm>
            <a:off x="7465287" y="1553033"/>
            <a:ext cx="4178073" cy="1193076"/>
          </a:xfrm>
          <a:prstGeom prst="rect">
            <a:avLst/>
          </a:prstGeom>
          <a:noFill/>
          <a:ln w="19050" cap="flat" cmpd="sng" algn="ctr">
            <a:solidFill>
              <a:srgbClr val="154576"/>
            </a:solidFill>
            <a:prstDash val="solid"/>
          </a:ln>
          <a:effectLst/>
        </p:spPr>
        <p:txBody>
          <a:bodyPr rtlCol="0" anchor="ctr" anchorCtr="0"/>
          <a:lstStyle/>
          <a:p>
            <a:pPr>
              <a:defRPr/>
            </a:pPr>
            <a:r>
              <a:rPr lang="en-US" sz="1600" kern="0" dirty="0">
                <a:solidFill>
                  <a:schemeClr val="tx1">
                    <a:lumMod val="75000"/>
                    <a:lumOff val="25000"/>
                  </a:schemeClr>
                </a:solidFill>
                <a:latin typeface="Aptos Display" panose="020B0004020202020204" pitchFamily="34" charset="0"/>
                <a:cs typeface="Arial" panose="020B0604020202020204" pitchFamily="34" charset="0"/>
              </a:rPr>
              <a:t>To prevent plastic pollution by eliminating or restricting </a:t>
            </a:r>
            <a:r>
              <a:rPr lang="en-US" sz="1600" b="1" kern="0" dirty="0">
                <a:solidFill>
                  <a:schemeClr val="tx1">
                    <a:lumMod val="75000"/>
                    <a:lumOff val="25000"/>
                  </a:schemeClr>
                </a:solidFill>
                <a:latin typeface="Aptos Display" panose="020B0004020202020204" pitchFamily="34" charset="0"/>
                <a:cs typeface="Arial" panose="020B0604020202020204" pitchFamily="34" charset="0"/>
              </a:rPr>
              <a:t>six categories of single-use plastics </a:t>
            </a:r>
            <a:r>
              <a:rPr lang="en-US" sz="1600" kern="0" dirty="0">
                <a:solidFill>
                  <a:schemeClr val="tx1">
                    <a:lumMod val="75000"/>
                    <a:lumOff val="25000"/>
                  </a:schemeClr>
                </a:solidFill>
                <a:latin typeface="Aptos Display" panose="020B0004020202020204" pitchFamily="34" charset="0"/>
                <a:cs typeface="Arial" panose="020B0604020202020204" pitchFamily="34" charset="0"/>
              </a:rPr>
              <a:t>that pose a threat to the environment, are difficult to recycle and have alternatives</a:t>
            </a:r>
          </a:p>
        </p:txBody>
      </p:sp>
      <p:sp>
        <p:nvSpPr>
          <p:cNvPr id="8" name="Rectangle 7">
            <a:extLst>
              <a:ext uri="{FF2B5EF4-FFF2-40B4-BE49-F238E27FC236}">
                <a16:creationId xmlns:a16="http://schemas.microsoft.com/office/drawing/2014/main" id="{DE8BF224-8A09-3088-84AA-5299A7819D99}"/>
              </a:ext>
            </a:extLst>
          </p:cNvPr>
          <p:cNvSpPr/>
          <p:nvPr>
            <p:custDataLst>
              <p:tags r:id="rId3"/>
            </p:custDataLst>
          </p:nvPr>
        </p:nvSpPr>
        <p:spPr>
          <a:xfrm>
            <a:off x="7465287" y="3025386"/>
            <a:ext cx="4178073" cy="1774115"/>
          </a:xfrm>
          <a:prstGeom prst="rect">
            <a:avLst/>
          </a:prstGeom>
          <a:noFill/>
          <a:ln w="19050" cap="flat" cmpd="sng" algn="ctr">
            <a:solidFill>
              <a:srgbClr val="154576"/>
            </a:solidFill>
            <a:prstDash val="solid"/>
          </a:ln>
          <a:effectLst/>
        </p:spPr>
        <p:txBody>
          <a:bodyPr rtlCol="0" anchor="ctr" anchorCtr="0"/>
          <a:lstStyle/>
          <a:p>
            <a:r>
              <a:rPr lang="en-US" sz="1600" kern="0" dirty="0">
                <a:solidFill>
                  <a:schemeClr val="tx1">
                    <a:lumMod val="75000"/>
                    <a:lumOff val="25000"/>
                  </a:schemeClr>
                </a:solidFill>
                <a:latin typeface="Aptos Display" panose="020B0004020202020204" pitchFamily="34" charset="0"/>
                <a:cs typeface="Arial" panose="020B0604020202020204" pitchFamily="34" charset="0"/>
              </a:rPr>
              <a:t>The Regulations prohibit the manufacture, import and sale of single-use plastic checkout bags, cutlery, foodservice ware made from or containing problematic plastics, ring carriers, stir sticks, and straws, with some exceptions for single-use plastic flexible straws</a:t>
            </a:r>
          </a:p>
        </p:txBody>
      </p:sp>
      <p:sp>
        <p:nvSpPr>
          <p:cNvPr id="9" name="Rectangle 8" descr="Decorative">
            <a:extLst>
              <a:ext uri="{FF2B5EF4-FFF2-40B4-BE49-F238E27FC236}">
                <a16:creationId xmlns:a16="http://schemas.microsoft.com/office/drawing/2014/main" id="{204BF2B3-790D-CF8D-3151-E3EFE3F686A5}"/>
              </a:ext>
            </a:extLst>
          </p:cNvPr>
          <p:cNvSpPr/>
          <p:nvPr>
            <p:custDataLst>
              <p:tags r:id="rId4"/>
            </p:custDataLst>
          </p:nvPr>
        </p:nvSpPr>
        <p:spPr>
          <a:xfrm>
            <a:off x="0" y="0"/>
            <a:ext cx="12192000" cy="1188720"/>
          </a:xfrm>
          <a:prstGeom prst="rect">
            <a:avLst/>
          </a:prstGeom>
          <a:solidFill>
            <a:srgbClr val="15457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Display" panose="020B0004020202020204" pitchFamily="34" charset="0"/>
            </a:endParaRPr>
          </a:p>
        </p:txBody>
      </p:sp>
      <p:sp>
        <p:nvSpPr>
          <p:cNvPr id="10" name="Title 16">
            <a:extLst>
              <a:ext uri="{FF2B5EF4-FFF2-40B4-BE49-F238E27FC236}">
                <a16:creationId xmlns:a16="http://schemas.microsoft.com/office/drawing/2014/main" id="{A17A9F92-4800-DD95-2856-2D2AB458088B}"/>
              </a:ext>
            </a:extLst>
          </p:cNvPr>
          <p:cNvSpPr txBox="1">
            <a:spLocks/>
          </p:cNvSpPr>
          <p:nvPr/>
        </p:nvSpPr>
        <p:spPr>
          <a:xfrm>
            <a:off x="0" y="-125298"/>
            <a:ext cx="12192000" cy="10215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solidFill>
                  <a:prstClr val="white"/>
                </a:solidFill>
                <a:latin typeface="Aptos Display" panose="020B0004020202020204" pitchFamily="34" charset="0"/>
                <a:cs typeface="Arial" panose="020B0604020202020204" pitchFamily="34" charset="0"/>
              </a:rPr>
              <a:t>Single-use Plastics Prohibition Regulations</a:t>
            </a:r>
          </a:p>
        </p:txBody>
      </p:sp>
      <p:sp>
        <p:nvSpPr>
          <p:cNvPr id="11" name="Rectangle 10">
            <a:extLst>
              <a:ext uri="{FF2B5EF4-FFF2-40B4-BE49-F238E27FC236}">
                <a16:creationId xmlns:a16="http://schemas.microsoft.com/office/drawing/2014/main" id="{3A112CC0-3EC9-8A55-C1AB-BA4B0F7887AE}"/>
              </a:ext>
            </a:extLst>
          </p:cNvPr>
          <p:cNvSpPr/>
          <p:nvPr>
            <p:custDataLst>
              <p:tags r:id="rId5"/>
            </p:custDataLst>
          </p:nvPr>
        </p:nvSpPr>
        <p:spPr>
          <a:xfrm>
            <a:off x="6193533" y="3025386"/>
            <a:ext cx="1271753" cy="1774115"/>
          </a:xfrm>
          <a:prstGeom prst="rect">
            <a:avLst/>
          </a:prstGeom>
          <a:solidFill>
            <a:srgbClr val="154576">
              <a:alpha val="71000"/>
            </a:srgbClr>
          </a:solidFill>
          <a:ln w="19050" cap="flat" cmpd="sng" algn="ctr">
            <a:solidFill>
              <a:srgbClr val="154576"/>
            </a:solidFill>
            <a:prstDash val="solid"/>
          </a:ln>
          <a:effectLst/>
        </p:spPr>
        <p:txBody>
          <a:bodyPr lIns="45717" rIns="45717" rtlCol="0" anchor="ctr"/>
          <a:lstStyle/>
          <a:p>
            <a:pPr algn="ctr">
              <a:defRPr/>
            </a:pPr>
            <a:r>
              <a:rPr lang="en-US" sz="2000" b="1" kern="0" dirty="0">
                <a:solidFill>
                  <a:prstClr val="white"/>
                </a:solidFill>
                <a:latin typeface="Aptos Display" panose="020B0004020202020204" pitchFamily="34" charset="0"/>
                <a:cs typeface="Arial" panose="020B0604020202020204" pitchFamily="34" charset="0"/>
              </a:rPr>
              <a:t>Target</a:t>
            </a:r>
          </a:p>
        </p:txBody>
      </p:sp>
      <p:pic>
        <p:nvPicPr>
          <p:cNvPr id="12" name="Image 2">
            <a:extLst>
              <a:ext uri="{FF2B5EF4-FFF2-40B4-BE49-F238E27FC236}">
                <a16:creationId xmlns:a16="http://schemas.microsoft.com/office/drawing/2014/main" id="{B5E4D171-D04C-62BF-174F-5150DCBF0CA7}"/>
              </a:ext>
            </a:extLst>
          </p:cNvPr>
          <p:cNvPicPr>
            <a:picLocks noChangeAspect="1"/>
          </p:cNvPicPr>
          <p:nvPr>
            <p:custDataLst>
              <p:tags r:id="rId6"/>
            </p:custDataLst>
          </p:nvPr>
        </p:nvPicPr>
        <p:blipFill rotWithShape="1">
          <a:blip r:embed="rId10"/>
          <a:srcRect l="54483" t="20022" r="2276" b="31124"/>
          <a:stretch/>
        </p:blipFill>
        <p:spPr>
          <a:xfrm>
            <a:off x="438911" y="2903500"/>
            <a:ext cx="5111099" cy="3589374"/>
          </a:xfrm>
          <a:prstGeom prst="rect">
            <a:avLst/>
          </a:prstGeom>
          <a:solidFill>
            <a:srgbClr val="154576">
              <a:alpha val="96000"/>
            </a:srgbClr>
          </a:solidFill>
        </p:spPr>
      </p:pic>
      <p:sp>
        <p:nvSpPr>
          <p:cNvPr id="15" name="Rectangle 14">
            <a:extLst>
              <a:ext uri="{FF2B5EF4-FFF2-40B4-BE49-F238E27FC236}">
                <a16:creationId xmlns:a16="http://schemas.microsoft.com/office/drawing/2014/main" id="{76CB1049-C05C-9248-0AC4-44DDCBE46BF6}"/>
              </a:ext>
            </a:extLst>
          </p:cNvPr>
          <p:cNvSpPr/>
          <p:nvPr>
            <p:custDataLst>
              <p:tags r:id="rId7"/>
            </p:custDataLst>
          </p:nvPr>
        </p:nvSpPr>
        <p:spPr>
          <a:xfrm>
            <a:off x="6193533" y="5014770"/>
            <a:ext cx="1271753" cy="1478104"/>
          </a:xfrm>
          <a:prstGeom prst="rect">
            <a:avLst/>
          </a:prstGeom>
          <a:solidFill>
            <a:srgbClr val="154576">
              <a:alpha val="71000"/>
            </a:srgbClr>
          </a:solidFill>
          <a:ln w="19050" cap="flat" cmpd="sng" algn="ctr">
            <a:solidFill>
              <a:srgbClr val="154576"/>
            </a:solidFill>
            <a:prstDash val="solid"/>
          </a:ln>
          <a:effectLst/>
        </p:spPr>
        <p:txBody>
          <a:bodyPr lIns="45717" rIns="45717" rtlCol="0" anchor="ctr"/>
          <a:lstStyle/>
          <a:p>
            <a:pPr lvl="0" algn="ctr">
              <a:defRPr/>
            </a:pPr>
            <a:r>
              <a:rPr lang="en-US" sz="2000" b="1" kern="0" dirty="0">
                <a:solidFill>
                  <a:prstClr val="white"/>
                </a:solidFill>
                <a:latin typeface="Aptos Display" panose="020B0004020202020204" pitchFamily="34" charset="0"/>
                <a:cs typeface="Arial" panose="020B0604020202020204" pitchFamily="34" charset="0"/>
              </a:rPr>
              <a:t>Impact</a:t>
            </a:r>
            <a:endParaRPr kumimoji="0" lang="en-US" sz="2000" b="1" i="0" u="none" strike="noStrike" kern="0" cap="none" spc="0" normalizeH="0" baseline="0" noProof="0" dirty="0">
              <a:ln>
                <a:noFill/>
              </a:ln>
              <a:solidFill>
                <a:prstClr val="white"/>
              </a:solidFill>
              <a:effectLst/>
              <a:uLnTx/>
              <a:uFillTx/>
              <a:latin typeface="Aptos Display" panose="020B00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993321FA-F303-4D47-7D4B-91BB75A50BEC}"/>
              </a:ext>
            </a:extLst>
          </p:cNvPr>
          <p:cNvSpPr/>
          <p:nvPr>
            <p:custDataLst>
              <p:tags r:id="rId8"/>
            </p:custDataLst>
          </p:nvPr>
        </p:nvSpPr>
        <p:spPr>
          <a:xfrm>
            <a:off x="7465287" y="5014770"/>
            <a:ext cx="4178073" cy="1478104"/>
          </a:xfrm>
          <a:prstGeom prst="rect">
            <a:avLst/>
          </a:prstGeom>
          <a:noFill/>
          <a:ln w="19050" cap="flat" cmpd="sng" algn="ctr">
            <a:solidFill>
              <a:srgbClr val="154576"/>
            </a:solidFill>
            <a:prstDash val="solid"/>
          </a:ln>
          <a:effectLst/>
        </p:spPr>
        <p:txBody>
          <a:bodyPr rtlCol="0" anchor="ctr" anchorCtr="0"/>
          <a:lstStyle/>
          <a:p>
            <a:pPr>
              <a:defRPr/>
            </a:pPr>
            <a:r>
              <a:rPr lang="en-US" sz="1600" kern="0" dirty="0">
                <a:solidFill>
                  <a:schemeClr val="tx1">
                    <a:lumMod val="75000"/>
                    <a:lumOff val="25000"/>
                  </a:schemeClr>
                </a:solidFill>
                <a:latin typeface="Aptos Display" panose="020B0004020202020204" pitchFamily="34" charset="0"/>
                <a:cs typeface="Arial" panose="020B0604020202020204" pitchFamily="34" charset="0"/>
              </a:rPr>
              <a:t>From 2023 to 2032, it is estimated that the Regulations will avoid 769 million garbage bags (1.3 Mts) of plastic waste and 13 million garbage bags (22 kts) of plastic pollution as well as avoid over $600 </a:t>
            </a:r>
            <a:r>
              <a:rPr lang="en-US" sz="1600" kern="0">
                <a:solidFill>
                  <a:schemeClr val="tx1">
                    <a:lumMod val="75000"/>
                    <a:lumOff val="25000"/>
                  </a:schemeClr>
                </a:solidFill>
                <a:latin typeface="Aptos Display" panose="020B0004020202020204" pitchFamily="34" charset="0"/>
                <a:cs typeface="Arial" panose="020B0604020202020204" pitchFamily="34" charset="0"/>
              </a:rPr>
              <a:t>million in clean-up </a:t>
            </a:r>
            <a:r>
              <a:rPr lang="en-US" sz="1600" kern="0" dirty="0">
                <a:solidFill>
                  <a:schemeClr val="tx1">
                    <a:lumMod val="75000"/>
                    <a:lumOff val="25000"/>
                  </a:schemeClr>
                </a:solidFill>
                <a:latin typeface="Aptos Display" panose="020B0004020202020204" pitchFamily="34" charset="0"/>
                <a:cs typeface="Arial" panose="020B0604020202020204" pitchFamily="34" charset="0"/>
              </a:rPr>
              <a:t>and pollution costs projected by 2032.</a:t>
            </a:r>
          </a:p>
        </p:txBody>
      </p:sp>
    </p:spTree>
    <p:extLst>
      <p:ext uri="{BB962C8B-B14F-4D97-AF65-F5344CB8AC3E}">
        <p14:creationId xmlns:p14="http://schemas.microsoft.com/office/powerpoint/2010/main" val="359389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D062D-0D09-344A-69C3-C5F72FF4D20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C5D13D4-5D58-1A0A-E4D3-72895C97FA6A}"/>
              </a:ext>
            </a:extLst>
          </p:cNvPr>
          <p:cNvSpPr>
            <a:spLocks noGrp="1"/>
          </p:cNvSpPr>
          <p:nvPr>
            <p:ph type="sldNum" sz="quarter" idx="12"/>
            <p:custDataLst>
              <p:tags r:id="rId1"/>
            </p:custDataLst>
          </p:nvPr>
        </p:nvSpPr>
        <p:spPr>
          <a:xfrm>
            <a:off x="9448799" y="6475477"/>
            <a:ext cx="2743200" cy="365125"/>
          </a:xfrm>
        </p:spPr>
        <p:txBody>
          <a:bodyPr/>
          <a:lstStyle/>
          <a:p>
            <a:fld id="{51E9ABC5-6A6C-4043-956E-89CA247D3B04}" type="slidenum">
              <a:rPr lang="en-US" smtClean="0">
                <a:latin typeface="Aptos Display" panose="020B0004020202020204" pitchFamily="34" charset="0"/>
              </a:rPr>
              <a:pPr/>
              <a:t>9</a:t>
            </a:fld>
            <a:endParaRPr lang="en-US" dirty="0">
              <a:latin typeface="Aptos Display" panose="020B0004020202020204" pitchFamily="34" charset="0"/>
            </a:endParaRPr>
          </a:p>
        </p:txBody>
      </p:sp>
      <p:sp>
        <p:nvSpPr>
          <p:cNvPr id="7" name="Title 1">
            <a:extLst>
              <a:ext uri="{FF2B5EF4-FFF2-40B4-BE49-F238E27FC236}">
                <a16:creationId xmlns:a16="http://schemas.microsoft.com/office/drawing/2014/main" id="{855A6955-8D89-5C82-2672-9AE84E7BA24E}"/>
              </a:ext>
            </a:extLst>
          </p:cNvPr>
          <p:cNvSpPr>
            <a:spLocks noGrp="1"/>
          </p:cNvSpPr>
          <p:nvPr>
            <p:ph type="title"/>
            <p:custDataLst>
              <p:tags r:id="rId2"/>
            </p:custDataLst>
          </p:nvPr>
        </p:nvSpPr>
        <p:spPr>
          <a:xfrm>
            <a:off x="0" y="0"/>
            <a:ext cx="12191999" cy="1257915"/>
          </a:xfrm>
          <a:solidFill>
            <a:srgbClr val="154576"/>
          </a:solidFill>
        </p:spPr>
        <p:txBody>
          <a:bodyPr>
            <a:noAutofit/>
          </a:bodyPr>
          <a:lstStyle/>
          <a:p>
            <a:pPr algn="ctr"/>
            <a:r>
              <a:rPr lang="en-US" sz="3600" b="1" dirty="0">
                <a:solidFill>
                  <a:prstClr val="white"/>
                </a:solidFill>
                <a:latin typeface="Aptos Display" panose="020B0004020202020204" pitchFamily="34" charset="0"/>
                <a:cs typeface="Arial" panose="020B0604020202020204" pitchFamily="34" charset="0"/>
              </a:rPr>
              <a:t>Single-use Plastics Prohibition Regulations</a:t>
            </a:r>
            <a:endParaRPr lang="en-CA" sz="3600" b="1" dirty="0">
              <a:solidFill>
                <a:schemeClr val="bg1"/>
              </a:solidFill>
              <a:latin typeface="Aptos Display" panose="020B00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2E1BC849-5A7C-B45A-9DF3-2D91E4A05A4D}"/>
              </a:ext>
            </a:extLst>
          </p:cNvPr>
          <p:cNvSpPr txBox="1"/>
          <p:nvPr/>
        </p:nvSpPr>
        <p:spPr>
          <a:xfrm>
            <a:off x="341991" y="1800746"/>
            <a:ext cx="11266913" cy="4131900"/>
          </a:xfrm>
          <a:prstGeom prst="rect">
            <a:avLst/>
          </a:prstGeom>
          <a:noFill/>
        </p:spPr>
        <p:txBody>
          <a:bodyPr wrap="square">
            <a:spAutoFit/>
          </a:bodyPr>
          <a:lstStyle/>
          <a:p>
            <a:r>
              <a:rPr lang="en-US" sz="2000" b="1" dirty="0">
                <a:solidFill>
                  <a:srgbClr val="0B76A0"/>
                </a:solidFill>
                <a:latin typeface="+mj-lt"/>
                <a:cs typeface="Arial"/>
              </a:rPr>
              <a:t>Recent developments</a:t>
            </a:r>
          </a:p>
          <a:p>
            <a:pPr marL="339725" indent="-285750">
              <a:buClr>
                <a:srgbClr val="0B76A0"/>
              </a:buClr>
              <a:buFont typeface="Symbol" panose="05050102010706020507" pitchFamily="18" charset="2"/>
              <a:buChar char=""/>
            </a:pPr>
            <a:r>
              <a:rPr lang="en-US" sz="1800" dirty="0">
                <a:latin typeface="+mj-lt"/>
                <a:cs typeface="Arial"/>
              </a:rPr>
              <a:t>Proposed amendments to the Regulations to allow the export of the six categories of single-use plastics were published in the </a:t>
            </a:r>
            <a:r>
              <a:rPr lang="en-US" sz="1800" i="1" dirty="0">
                <a:latin typeface="+mj-lt"/>
                <a:cs typeface="Arial"/>
              </a:rPr>
              <a:t>Canada Gazette</a:t>
            </a:r>
            <a:r>
              <a:rPr lang="en-US" sz="1800" dirty="0">
                <a:latin typeface="+mj-lt"/>
                <a:cs typeface="Arial"/>
              </a:rPr>
              <a:t>, Part I on December 20, 2025, for a 70-day consultation period, which ended on February 28, 2026.</a:t>
            </a:r>
          </a:p>
          <a:p>
            <a:pPr marL="342900" indent="-342900">
              <a:buFont typeface="Arial" panose="020B0604020202020204" pitchFamily="34" charset="0"/>
              <a:buChar char="•"/>
            </a:pPr>
            <a:endParaRPr lang="en-US" sz="1800" dirty="0">
              <a:latin typeface="+mj-lt"/>
              <a:cs typeface="Arial"/>
            </a:endParaRPr>
          </a:p>
          <a:p>
            <a:r>
              <a:rPr lang="en-US" sz="2000" b="1" dirty="0">
                <a:solidFill>
                  <a:srgbClr val="0B76A0"/>
                </a:solidFill>
                <a:latin typeface="+mj-lt"/>
                <a:cs typeface="Arial"/>
              </a:rPr>
              <a:t>Considerations</a:t>
            </a:r>
          </a:p>
          <a:p>
            <a:pPr marL="336550" indent="-285750">
              <a:spcAft>
                <a:spcPts val="300"/>
              </a:spcAft>
              <a:buClr>
                <a:srgbClr val="0B76A0"/>
              </a:buClr>
              <a:buFont typeface="Symbol" panose="05050102010706020507" pitchFamily="18" charset="2"/>
              <a:buChar char=""/>
            </a:pPr>
            <a:r>
              <a:rPr lang="en-US" sz="1800" dirty="0">
                <a:latin typeface="+mj-lt"/>
                <a:cs typeface="Arial"/>
              </a:rPr>
              <a:t>Would prevent loss of Canadian manufacturing jobs and preserve important facility investments made by Canadian companies, while ensuring the Regulations continue to effectively protect the environment from the harms of plastic pollution</a:t>
            </a:r>
          </a:p>
          <a:p>
            <a:pPr marL="336550" indent="-285750">
              <a:buClr>
                <a:srgbClr val="0B76A0"/>
              </a:buClr>
              <a:buFont typeface="Symbol" panose="05050102010706020507" pitchFamily="18" charset="2"/>
              <a:buChar char=""/>
            </a:pPr>
            <a:r>
              <a:rPr lang="en-US" sz="1800" dirty="0">
                <a:latin typeface="+mj-lt"/>
                <a:cs typeface="Arial"/>
              </a:rPr>
              <a:t>Aligns Canada’s approach with major trading partners, such as the European Union, who also have single-use plastics bans in effect</a:t>
            </a:r>
            <a:endParaRPr lang="en-US" dirty="0"/>
          </a:p>
          <a:p>
            <a:endParaRPr lang="en-US" sz="2000" dirty="0">
              <a:latin typeface="+mj-lt"/>
              <a:cs typeface="Arial"/>
            </a:endParaRPr>
          </a:p>
          <a:p>
            <a:r>
              <a:rPr lang="en-US" sz="2000" b="1" dirty="0">
                <a:solidFill>
                  <a:srgbClr val="0B76A0"/>
                </a:solidFill>
                <a:cs typeface="Arial"/>
              </a:rPr>
              <a:t>Next steps</a:t>
            </a:r>
          </a:p>
          <a:p>
            <a:pPr marL="339725" indent="-285750">
              <a:buClr>
                <a:srgbClr val="0B76A0"/>
              </a:buClr>
              <a:buFont typeface="Symbol" panose="05050102010706020507" pitchFamily="18" charset="2"/>
              <a:buChar char=""/>
            </a:pPr>
            <a:r>
              <a:rPr lang="en-US" sz="1800" dirty="0">
                <a:latin typeface="Aptos Display"/>
                <a:cs typeface="Arial"/>
              </a:rPr>
              <a:t>Aiming to finalize amendments in 2026 after considering received comments</a:t>
            </a:r>
          </a:p>
        </p:txBody>
      </p:sp>
    </p:spTree>
    <p:extLst>
      <p:ext uri="{BB962C8B-B14F-4D97-AF65-F5344CB8AC3E}">
        <p14:creationId xmlns:p14="http://schemas.microsoft.com/office/powerpoint/2010/main" val="1829774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1DA84-023B-41C6-6696-7129019C55E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636ABEB-E835-1438-5959-DF1453AB8DFF}"/>
              </a:ext>
            </a:extLst>
          </p:cNvPr>
          <p:cNvSpPr>
            <a:spLocks noGrp="1"/>
          </p:cNvSpPr>
          <p:nvPr>
            <p:ph type="sldNum" sz="quarter" idx="12"/>
            <p:custDataLst>
              <p:tags r:id="rId1"/>
            </p:custDataLst>
          </p:nvPr>
        </p:nvSpPr>
        <p:spPr>
          <a:xfrm>
            <a:off x="9448799" y="6492875"/>
            <a:ext cx="2743200" cy="365125"/>
          </a:xfrm>
        </p:spPr>
        <p:txBody>
          <a:bodyPr/>
          <a:lstStyle/>
          <a:p>
            <a:fld id="{51E9ABC5-6A6C-4043-956E-89CA247D3B04}" type="slidenum">
              <a:rPr lang="en-US" smtClean="0">
                <a:latin typeface="Aptos Display" panose="020B0004020202020204" pitchFamily="34" charset="0"/>
              </a:rPr>
              <a:pPr/>
              <a:t>10</a:t>
            </a:fld>
            <a:endParaRPr lang="en-US">
              <a:latin typeface="Aptos Display" panose="020B0004020202020204" pitchFamily="34" charset="0"/>
            </a:endParaRPr>
          </a:p>
        </p:txBody>
      </p:sp>
      <p:sp>
        <p:nvSpPr>
          <p:cNvPr id="7" name="Title 1">
            <a:extLst>
              <a:ext uri="{FF2B5EF4-FFF2-40B4-BE49-F238E27FC236}">
                <a16:creationId xmlns:a16="http://schemas.microsoft.com/office/drawing/2014/main" id="{CFF30687-C4E9-D341-B528-89963BBF3ECD}"/>
              </a:ext>
            </a:extLst>
          </p:cNvPr>
          <p:cNvSpPr>
            <a:spLocks noGrp="1"/>
          </p:cNvSpPr>
          <p:nvPr>
            <p:ph type="title"/>
            <p:custDataLst>
              <p:tags r:id="rId2"/>
            </p:custDataLst>
          </p:nvPr>
        </p:nvSpPr>
        <p:spPr>
          <a:xfrm>
            <a:off x="0" y="0"/>
            <a:ext cx="12191999" cy="1257915"/>
          </a:xfrm>
          <a:solidFill>
            <a:srgbClr val="154576"/>
          </a:solidFill>
        </p:spPr>
        <p:txBody>
          <a:bodyPr>
            <a:noAutofit/>
          </a:bodyPr>
          <a:lstStyle/>
          <a:p>
            <a:pPr algn="ctr"/>
            <a:r>
              <a:rPr lang="en-US" sz="3600" b="1" dirty="0">
                <a:solidFill>
                  <a:prstClr val="white"/>
                </a:solidFill>
                <a:latin typeface="Aptos Display" panose="020B0004020202020204" pitchFamily="34" charset="0"/>
                <a:cs typeface="Arial" panose="020B0604020202020204" pitchFamily="34" charset="0"/>
              </a:rPr>
              <a:t>Federal Plastics Registry</a:t>
            </a:r>
            <a:endParaRPr lang="en-CA" sz="3600" b="1" dirty="0">
              <a:solidFill>
                <a:schemeClr val="bg1"/>
              </a:solidFill>
              <a:latin typeface="Aptos Display" panose="020B00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D6270AE9-689D-17B0-718E-413C401C5523}"/>
              </a:ext>
            </a:extLst>
          </p:cNvPr>
          <p:cNvSpPr txBox="1"/>
          <p:nvPr/>
        </p:nvSpPr>
        <p:spPr>
          <a:xfrm>
            <a:off x="560382" y="1720023"/>
            <a:ext cx="11071234" cy="481888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dirty="0">
                <a:latin typeface="+mj-lt"/>
                <a:cs typeface="Arial"/>
              </a:rPr>
              <a:t>Federal tool to gather data from across the plastics value chain to </a:t>
            </a:r>
            <a:r>
              <a:rPr lang="en-US" b="1" dirty="0">
                <a:solidFill>
                  <a:srgbClr val="0E6978"/>
                </a:solidFill>
                <a:latin typeface="+mj-lt"/>
                <a:cs typeface="Arial"/>
              </a:rPr>
              <a:t>monitor and track the lifecycle of plastics</a:t>
            </a:r>
            <a:endParaRPr lang="en-US" dirty="0">
              <a:solidFill>
                <a:srgbClr val="0E6978"/>
              </a:solidFill>
              <a:latin typeface="+mj-lt"/>
              <a:cs typeface="Arial"/>
            </a:endParaRPr>
          </a:p>
          <a:p>
            <a:pPr marL="403225" indent="-285750">
              <a:buClr>
                <a:srgbClr val="0B76A0"/>
              </a:buClr>
              <a:buFont typeface="Symbol" panose="05050102010706020507" pitchFamily="18" charset="2"/>
              <a:buChar char="®"/>
            </a:pPr>
            <a:r>
              <a:rPr lang="en-US" dirty="0">
                <a:latin typeface="+mj-lt"/>
                <a:cs typeface="Arial"/>
              </a:rPr>
              <a:t>Addresses need to develop and maintain </a:t>
            </a:r>
            <a:r>
              <a:rPr lang="en-US" dirty="0">
                <a:solidFill>
                  <a:srgbClr val="0E6978"/>
                </a:solidFill>
                <a:latin typeface="+mj-lt"/>
                <a:cs typeface="Arial"/>
              </a:rPr>
              <a:t>Canada-wide data </a:t>
            </a:r>
            <a:r>
              <a:rPr lang="en-US" dirty="0">
                <a:latin typeface="+mj-lt"/>
                <a:cs typeface="Arial"/>
              </a:rPr>
              <a:t>on plastic moving through the economy</a:t>
            </a:r>
          </a:p>
          <a:p>
            <a:pPr marL="403225" indent="-285750">
              <a:buClr>
                <a:srgbClr val="0B76A0"/>
              </a:buClr>
              <a:buFont typeface="Symbol" panose="05050102010706020507" pitchFamily="18" charset="2"/>
              <a:buChar char=""/>
            </a:pPr>
            <a:r>
              <a:rPr lang="en-US" dirty="0">
                <a:solidFill>
                  <a:srgbClr val="000000"/>
                </a:solidFill>
                <a:latin typeface="+mj-lt"/>
                <a:cs typeface="Arial"/>
              </a:rPr>
              <a:t>Covers data gaps not captured through EPR (e.g., inclusion of more types of packaging, more information on what plastic is making it into waste streams)</a:t>
            </a:r>
          </a:p>
          <a:p>
            <a:endParaRPr lang="en-US" b="1" dirty="0">
              <a:solidFill>
                <a:srgbClr val="0E6978"/>
              </a:solidFill>
              <a:latin typeface="+mj-lt"/>
              <a:cs typeface="Arial"/>
            </a:endParaRPr>
          </a:p>
          <a:p>
            <a:r>
              <a:rPr lang="en-US" b="1" dirty="0">
                <a:solidFill>
                  <a:srgbClr val="0E6978"/>
                </a:solidFill>
                <a:latin typeface="+mj-lt"/>
                <a:cs typeface="Arial"/>
              </a:rPr>
              <a:t>Reporting requirements update: </a:t>
            </a:r>
            <a:endParaRPr lang="en-US" dirty="0">
              <a:latin typeface="+mj-lt"/>
            </a:endParaRPr>
          </a:p>
          <a:p>
            <a:pPr marL="403225" indent="-285750">
              <a:buFont typeface="Symbol,Sans-Serif" panose="05050102010706020507" pitchFamily="18" charset="2"/>
              <a:buChar char="®"/>
            </a:pPr>
            <a:r>
              <a:rPr lang="en-US" dirty="0">
                <a:solidFill>
                  <a:srgbClr val="000000"/>
                </a:solidFill>
                <a:latin typeface="+mj-lt"/>
                <a:cs typeface="Arial"/>
              </a:rPr>
              <a:t>In response to stakeholder feedback, Phase 2 and 3 reporting requirements have been delayed. </a:t>
            </a:r>
          </a:p>
          <a:p>
            <a:endParaRPr lang="en-US" b="1" dirty="0">
              <a:solidFill>
                <a:srgbClr val="0E6978"/>
              </a:solidFill>
              <a:latin typeface="+mj-lt"/>
              <a:cs typeface="Arial"/>
            </a:endParaRPr>
          </a:p>
          <a:p>
            <a:r>
              <a:rPr lang="en-US" b="1" dirty="0">
                <a:solidFill>
                  <a:srgbClr val="0E6978"/>
                </a:solidFill>
                <a:latin typeface="+mj-lt"/>
                <a:cs typeface="Arial"/>
              </a:rPr>
              <a:t>Changes under consideration for the next notice: </a:t>
            </a:r>
            <a:endParaRPr lang="en-US" dirty="0">
              <a:latin typeface="+mj-lt"/>
              <a:cs typeface="Arial"/>
            </a:endParaRPr>
          </a:p>
          <a:p>
            <a:pPr marL="403225" indent="-285750">
              <a:buFont typeface="Symbol,Sans-Serif" panose="05050102010706020507" pitchFamily="18" charset="2"/>
              <a:buChar char=""/>
            </a:pPr>
            <a:r>
              <a:rPr lang="en-US" dirty="0">
                <a:latin typeface="+mj-lt"/>
                <a:cs typeface="Arial"/>
              </a:rPr>
              <a:t>Changes to the de minimis to better reduce burden on small entities</a:t>
            </a:r>
          </a:p>
          <a:p>
            <a:pPr marL="403225" indent="-285750">
              <a:buFont typeface="Symbol,Sans-Serif" panose="05050102010706020507" pitchFamily="18" charset="2"/>
              <a:buChar char=""/>
            </a:pPr>
            <a:r>
              <a:rPr lang="en-US" dirty="0">
                <a:latin typeface="+mj-lt"/>
                <a:cs typeface="Arial"/>
              </a:rPr>
              <a:t>Refining definitions and product categories to address unclear language</a:t>
            </a:r>
          </a:p>
          <a:p>
            <a:pPr marL="403225" indent="-285750">
              <a:buFont typeface="Symbol,Sans-Serif" panose="05050102010706020507" pitchFamily="18" charset="2"/>
              <a:buChar char=""/>
            </a:pPr>
            <a:r>
              <a:rPr lang="en-US" dirty="0">
                <a:latin typeface="+mj-lt"/>
                <a:cs typeface="Arial"/>
              </a:rPr>
              <a:t>Removing or reducing granularity for some of the reporting requirements or specific sectors</a:t>
            </a:r>
          </a:p>
          <a:p>
            <a:pPr marL="403225" indent="-285750">
              <a:buFont typeface="Symbol,Sans-Serif" panose="05050102010706020507" pitchFamily="18" charset="2"/>
              <a:buChar char=""/>
            </a:pPr>
            <a:endParaRPr lang="en-US" dirty="0">
              <a:latin typeface="+mj-lt"/>
            </a:endParaRPr>
          </a:p>
          <a:p>
            <a:r>
              <a:rPr lang="en-US" b="1" dirty="0">
                <a:solidFill>
                  <a:srgbClr val="0E6978"/>
                </a:solidFill>
                <a:latin typeface="+mj-lt"/>
                <a:cs typeface="Arial"/>
              </a:rPr>
              <a:t>Stakeholder engagement:</a:t>
            </a:r>
            <a:endParaRPr lang="en-US" dirty="0">
              <a:solidFill>
                <a:srgbClr val="000000"/>
              </a:solidFill>
              <a:latin typeface="+mj-lt"/>
              <a:cs typeface="Arial"/>
            </a:endParaRPr>
          </a:p>
          <a:p>
            <a:pPr marL="404495" indent="-287020">
              <a:buFont typeface="Symbol,Sans-Serif" panose="05050102010706020507" pitchFamily="18" charset="2"/>
              <a:buChar char=""/>
            </a:pPr>
            <a:r>
              <a:rPr lang="en-US" dirty="0">
                <a:solidFill>
                  <a:srgbClr val="000000"/>
                </a:solidFill>
                <a:latin typeface="+mj-lt"/>
                <a:cs typeface="Arial"/>
              </a:rPr>
              <a:t>Virtual workshops will be held later this spring to gather feedback on the next notice</a:t>
            </a:r>
          </a:p>
          <a:p>
            <a:pPr marL="404495" indent="-287020">
              <a:buFont typeface="Symbol,Sans-Serif" panose="05050102010706020507" pitchFamily="18" charset="2"/>
              <a:buChar char=""/>
            </a:pPr>
            <a:r>
              <a:rPr lang="en-US" dirty="0">
                <a:solidFill>
                  <a:srgbClr val="000000"/>
                </a:solidFill>
                <a:latin typeface="+mj-lt"/>
                <a:cs typeface="Arial"/>
              </a:rPr>
              <a:t>Invitees will include industry, academia, and environmental non-governmental organizations</a:t>
            </a:r>
            <a:endParaRPr lang="en-US" dirty="0">
              <a:latin typeface="+mj-lt"/>
            </a:endParaRPr>
          </a:p>
          <a:p>
            <a:pPr marL="403225" indent="-285750">
              <a:buFont typeface="Symbol,Sans-Serif" panose="05050102010706020507" pitchFamily="18" charset="2"/>
              <a:buChar char="®"/>
            </a:pPr>
            <a:endParaRPr lang="en-US" sz="1300" dirty="0">
              <a:solidFill>
                <a:srgbClr val="000000"/>
              </a:solidFill>
              <a:latin typeface="+mj-lt"/>
              <a:cs typeface="Arial"/>
            </a:endParaRPr>
          </a:p>
          <a:p>
            <a:endParaRPr lang="en-US" sz="1600" b="1" dirty="0">
              <a:solidFill>
                <a:srgbClr val="0E6978"/>
              </a:solidFill>
              <a:latin typeface="+mj-lt"/>
              <a:cs typeface="Arial"/>
            </a:endParaRPr>
          </a:p>
          <a:p>
            <a:endParaRPr lang="en-US" sz="1600" dirty="0">
              <a:latin typeface="+mj-lt"/>
              <a:cs typeface="Arial"/>
            </a:endParaRPr>
          </a:p>
        </p:txBody>
      </p:sp>
    </p:spTree>
    <p:extLst>
      <p:ext uri="{BB962C8B-B14F-4D97-AF65-F5344CB8AC3E}">
        <p14:creationId xmlns:p14="http://schemas.microsoft.com/office/powerpoint/2010/main" val="129506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20FA6-C732-E1E8-5FA0-5D379E62A2F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9D0B229-495B-03D3-8658-B7D108104CF4}"/>
              </a:ext>
            </a:extLst>
          </p:cNvPr>
          <p:cNvSpPr>
            <a:spLocks noGrp="1"/>
          </p:cNvSpPr>
          <p:nvPr>
            <p:ph type="sldNum" sz="quarter" idx="12"/>
            <p:custDataLst>
              <p:tags r:id="rId1"/>
            </p:custDataLst>
          </p:nvPr>
        </p:nvSpPr>
        <p:spPr>
          <a:xfrm>
            <a:off x="9448799" y="6492875"/>
            <a:ext cx="2743200" cy="365125"/>
          </a:xfrm>
        </p:spPr>
        <p:txBody>
          <a:bodyPr/>
          <a:lstStyle/>
          <a:p>
            <a:fld id="{51E9ABC5-6A6C-4043-956E-89CA247D3B04}" type="slidenum">
              <a:rPr lang="en-US" smtClean="0">
                <a:latin typeface="Aptos Display" panose="020B0004020202020204" pitchFamily="34" charset="0"/>
              </a:rPr>
              <a:pPr/>
              <a:t>11</a:t>
            </a:fld>
            <a:endParaRPr lang="en-US">
              <a:latin typeface="Aptos Display" panose="020B0004020202020204" pitchFamily="34" charset="0"/>
            </a:endParaRPr>
          </a:p>
        </p:txBody>
      </p:sp>
      <p:sp>
        <p:nvSpPr>
          <p:cNvPr id="7" name="Title 1">
            <a:extLst>
              <a:ext uri="{FF2B5EF4-FFF2-40B4-BE49-F238E27FC236}">
                <a16:creationId xmlns:a16="http://schemas.microsoft.com/office/drawing/2014/main" id="{E1E27466-9953-8977-EB7A-5270EEC21D1B}"/>
              </a:ext>
            </a:extLst>
          </p:cNvPr>
          <p:cNvSpPr>
            <a:spLocks noGrp="1"/>
          </p:cNvSpPr>
          <p:nvPr>
            <p:ph type="title"/>
            <p:custDataLst>
              <p:tags r:id="rId2"/>
            </p:custDataLst>
          </p:nvPr>
        </p:nvSpPr>
        <p:spPr>
          <a:xfrm>
            <a:off x="0" y="0"/>
            <a:ext cx="12191999" cy="1257915"/>
          </a:xfrm>
          <a:solidFill>
            <a:srgbClr val="154576"/>
          </a:solidFill>
        </p:spPr>
        <p:txBody>
          <a:bodyPr>
            <a:noAutofit/>
          </a:bodyPr>
          <a:lstStyle/>
          <a:p>
            <a:pPr algn="ctr"/>
            <a:r>
              <a:rPr kumimoji="0" lang="en-US" sz="3600" b="1" i="0" u="none" strike="noStrike" kern="1200" cap="none" spc="0" normalizeH="0" baseline="0" noProof="0" dirty="0">
                <a:ln>
                  <a:noFill/>
                </a:ln>
                <a:solidFill>
                  <a:srgbClr val="FFFFFF"/>
                </a:solidFill>
                <a:effectLst/>
                <a:uLnTx/>
                <a:uFillTx/>
                <a:latin typeface="Aptos" panose="020B0004020202020204" pitchFamily="34" charset="0"/>
                <a:ea typeface="+mj-ea"/>
                <a:cs typeface="+mj-cs"/>
              </a:rPr>
              <a:t>Recycled Content Policy in Canada</a:t>
            </a:r>
            <a:endParaRPr lang="en-CA" sz="3600" b="1" dirty="0">
              <a:solidFill>
                <a:schemeClr val="bg1"/>
              </a:solidFill>
              <a:latin typeface="Aptos Display" panose="020B00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483E7C1A-00BF-FF9B-8749-FF71C0FFCD8C}"/>
              </a:ext>
            </a:extLst>
          </p:cNvPr>
          <p:cNvSpPr txBox="1"/>
          <p:nvPr/>
        </p:nvSpPr>
        <p:spPr>
          <a:xfrm>
            <a:off x="639244" y="1612384"/>
            <a:ext cx="10714556" cy="5109091"/>
          </a:xfrm>
          <a:prstGeom prst="rect">
            <a:avLst/>
          </a:prstGeom>
          <a:noFill/>
        </p:spPr>
        <p:txBody>
          <a:bodyPr wrap="square">
            <a:spAutoFit/>
          </a:bodyPr>
          <a:lstStyle/>
          <a:p>
            <a:r>
              <a:rPr lang="en-US" sz="2000" b="1" dirty="0">
                <a:solidFill>
                  <a:srgbClr val="0B76A0"/>
                </a:solidFill>
                <a:latin typeface="+mj-lt"/>
                <a:cs typeface="Arial"/>
              </a:rPr>
              <a:t>Recycled content workshop</a:t>
            </a:r>
          </a:p>
          <a:p>
            <a:pPr marL="339725" indent="-285750">
              <a:buClr>
                <a:srgbClr val="0B76A0"/>
              </a:buClr>
              <a:buFont typeface="Symbol" panose="05050102010706020507" pitchFamily="18" charset="2"/>
              <a:buChar char=""/>
            </a:pPr>
            <a:r>
              <a:rPr lang="en-US" sz="1800" dirty="0">
                <a:latin typeface="+mj-lt"/>
                <a:cs typeface="Arial"/>
              </a:rPr>
              <a:t>On February 9, 2026, ECCC convened a workshop with 42 stakeholders across the plastics value chain, as a first </a:t>
            </a:r>
            <a:r>
              <a:rPr lang="en-US" dirty="0">
                <a:cs typeface="Arial"/>
              </a:rPr>
              <a:t>step in its engagement on a path forward for federal recycled content policies. </a:t>
            </a:r>
          </a:p>
          <a:p>
            <a:endParaRPr lang="en-US" sz="2000" b="1" dirty="0">
              <a:solidFill>
                <a:srgbClr val="0B76A0"/>
              </a:solidFill>
              <a:latin typeface="+mj-lt"/>
              <a:cs typeface="Arial"/>
            </a:endParaRPr>
          </a:p>
          <a:p>
            <a:r>
              <a:rPr lang="en-US" sz="2000" b="1" dirty="0">
                <a:solidFill>
                  <a:srgbClr val="0B76A0"/>
                </a:solidFill>
                <a:latin typeface="+mj-lt"/>
                <a:cs typeface="Arial"/>
              </a:rPr>
              <a:t>Context</a:t>
            </a:r>
          </a:p>
          <a:p>
            <a:pPr marL="336550" indent="-285750">
              <a:spcAft>
                <a:spcPts val="300"/>
              </a:spcAft>
              <a:buClr>
                <a:srgbClr val="0B76A0"/>
              </a:buClr>
              <a:buFont typeface="Symbol" panose="05050102010706020507" pitchFamily="18" charset="2"/>
              <a:buChar char=""/>
            </a:pPr>
            <a:r>
              <a:rPr lang="en-US" sz="1800" dirty="0">
                <a:latin typeface="+mj-lt"/>
                <a:cs typeface="Arial"/>
              </a:rPr>
              <a:t>Recycled content is gaining momentum globally as a way to close the loop on plastics recycling, drive investments in recycling systems, and incentivize changes to product design</a:t>
            </a:r>
          </a:p>
          <a:p>
            <a:pPr marL="336550" indent="-285750">
              <a:spcAft>
                <a:spcPts val="300"/>
              </a:spcAft>
              <a:buClr>
                <a:srgbClr val="0B76A0"/>
              </a:buClr>
              <a:buFont typeface="Symbol" panose="05050102010706020507" pitchFamily="18" charset="2"/>
              <a:buChar char=""/>
            </a:pPr>
            <a:r>
              <a:rPr lang="en-US" sz="1800" dirty="0">
                <a:latin typeface="+mj-lt"/>
                <a:cs typeface="Arial"/>
              </a:rPr>
              <a:t>Recycled content commitments in CCME Canada-wide Strategy and Action Plan on Zero Plastic Waste (2019)</a:t>
            </a:r>
          </a:p>
          <a:p>
            <a:pPr marL="336550" indent="-285750">
              <a:spcAft>
                <a:spcPts val="300"/>
              </a:spcAft>
              <a:buClr>
                <a:srgbClr val="0B76A0"/>
              </a:buClr>
              <a:buFont typeface="Symbol" panose="05050102010706020507" pitchFamily="18" charset="2"/>
              <a:buChar char=""/>
            </a:pPr>
            <a:r>
              <a:rPr lang="en-US" sz="1800" dirty="0">
                <a:latin typeface="+mj-lt"/>
                <a:cs typeface="Arial"/>
              </a:rPr>
              <a:t>ECCC regulatory framework paper for RC &amp; labelling published April 2023. </a:t>
            </a:r>
          </a:p>
          <a:p>
            <a:pPr marL="336550" indent="-285750">
              <a:spcAft>
                <a:spcPts val="300"/>
              </a:spcAft>
              <a:buClr>
                <a:srgbClr val="0B76A0"/>
              </a:buClr>
              <a:buFont typeface="Symbol" panose="05050102010706020507" pitchFamily="18" charset="2"/>
              <a:buChar char=""/>
            </a:pPr>
            <a:r>
              <a:rPr lang="en-US" dirty="0">
                <a:cs typeface="Arial"/>
              </a:rPr>
              <a:t>Industry advancing commitments through corporate plans and the Canada Plastics Pact.</a:t>
            </a:r>
          </a:p>
          <a:p>
            <a:endParaRPr lang="en-US" sz="2000" dirty="0">
              <a:latin typeface="+mj-lt"/>
              <a:cs typeface="Arial"/>
            </a:endParaRPr>
          </a:p>
          <a:p>
            <a:r>
              <a:rPr lang="en-US" sz="2000" b="1" dirty="0">
                <a:solidFill>
                  <a:srgbClr val="0B76A0"/>
                </a:solidFill>
                <a:cs typeface="Arial"/>
              </a:rPr>
              <a:t>Next steps</a:t>
            </a:r>
          </a:p>
          <a:p>
            <a:pPr marL="339725" indent="-285750">
              <a:buClr>
                <a:srgbClr val="0B76A0"/>
              </a:buClr>
              <a:buFont typeface="Symbol" panose="05050102010706020507" pitchFamily="18" charset="2"/>
              <a:buChar char=""/>
            </a:pPr>
            <a:r>
              <a:rPr lang="en-US" dirty="0">
                <a:cs typeface="Arial"/>
              </a:rPr>
              <a:t>Workshop participants expressed broad support for federal </a:t>
            </a:r>
            <a:r>
              <a:rPr lang="en-US" dirty="0">
                <a:highlight>
                  <a:srgbClr val="FFFFFF"/>
                </a:highlight>
                <a:cs typeface="Arial"/>
              </a:rPr>
              <a:t>mandates and other government measures (e.g. incentives) to </a:t>
            </a:r>
            <a:r>
              <a:rPr lang="en-US" dirty="0">
                <a:cs typeface="Arial"/>
              </a:rPr>
              <a:t>strengthen recycled content demand for plastic collected through EPR.</a:t>
            </a:r>
          </a:p>
          <a:p>
            <a:pPr marL="339725" indent="-285750">
              <a:buClr>
                <a:srgbClr val="0B76A0"/>
              </a:buClr>
              <a:buFont typeface="Symbol" panose="05050102010706020507" pitchFamily="18" charset="2"/>
              <a:buChar char=""/>
            </a:pPr>
            <a:r>
              <a:rPr lang="en-US" dirty="0">
                <a:latin typeface="Aptos" panose="020B0004020202020204" pitchFamily="34" charset="0"/>
              </a:rPr>
              <a:t>ECCC will continue to consult with partners and stakeholders as it determines any actions on recycled content, with consideration to costs, benefits, and affordability.</a:t>
            </a:r>
          </a:p>
          <a:p>
            <a:pPr marL="339725" indent="-285750">
              <a:buClr>
                <a:srgbClr val="0B76A0"/>
              </a:buClr>
              <a:buFont typeface="Symbol" panose="05050102010706020507" pitchFamily="18" charset="2"/>
              <a:buChar char=""/>
            </a:pPr>
            <a:endParaRPr lang="en-US" sz="1800" dirty="0">
              <a:latin typeface="Aptos Display"/>
              <a:cs typeface="Arial"/>
            </a:endParaRPr>
          </a:p>
        </p:txBody>
      </p:sp>
    </p:spTree>
    <p:extLst>
      <p:ext uri="{BB962C8B-B14F-4D97-AF65-F5344CB8AC3E}">
        <p14:creationId xmlns:p14="http://schemas.microsoft.com/office/powerpoint/2010/main" val="154323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98F3F-69B2-DDF6-A235-709B60A56F7C}"/>
            </a:ext>
          </a:extLst>
        </p:cNvPr>
        <p:cNvGrpSpPr/>
        <p:nvPr/>
      </p:nvGrpSpPr>
      <p:grpSpPr>
        <a:xfrm>
          <a:off x="0" y="0"/>
          <a:ext cx="0" cy="0"/>
          <a:chOff x="0" y="0"/>
          <a:chExt cx="0" cy="0"/>
        </a:xfrm>
      </p:grpSpPr>
      <p:pic>
        <p:nvPicPr>
          <p:cNvPr id="2" name="Picture 1" descr="A logo with a white background&#10;&#10;AI-generated content may be incorrect.">
            <a:extLst>
              <a:ext uri="{FF2B5EF4-FFF2-40B4-BE49-F238E27FC236}">
                <a16:creationId xmlns:a16="http://schemas.microsoft.com/office/drawing/2014/main" id="{73828553-B7A8-7FB0-8F4B-12615F8795F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90" y="0"/>
            <a:ext cx="12192000" cy="6857143"/>
          </a:xfrm>
          <a:prstGeom prst="rect">
            <a:avLst/>
          </a:prstGeom>
        </p:spPr>
      </p:pic>
      <p:pic>
        <p:nvPicPr>
          <p:cNvPr id="4" name="__EngageSlideDescription__" descr="slide description : Slide description for Agenda">
            <a:extLst>
              <a:ext uri="{FF2B5EF4-FFF2-40B4-BE49-F238E27FC236}">
                <a16:creationId xmlns:a16="http://schemas.microsoft.com/office/drawing/2014/main" id="{EB324F75-4ECB-4A6C-B6F8-A241B054B4B7}"/>
              </a:ext>
            </a:extLst>
          </p:cNvPr>
          <p:cNvPicPr>
            <a:picLocks/>
          </p:cNvPicPr>
          <p:nvPr/>
        </p:nvPicPr>
        <p:blipFill>
          <a:blip r:embed="rId3"/>
          <a:stretch>
            <a:fillRect/>
          </a:stretch>
        </p:blipFill>
        <p:spPr>
          <a:xfrm>
            <a:off x="2103124" y="2148545"/>
            <a:ext cx="9525" cy="9525"/>
          </a:xfrm>
          <a:prstGeom prst="rect">
            <a:avLst/>
          </a:prstGeom>
          <a:ln/>
        </p:spPr>
      </p:pic>
      <p:sp>
        <p:nvSpPr>
          <p:cNvPr id="20" name="Rectangle 19">
            <a:extLst>
              <a:ext uri="{FF2B5EF4-FFF2-40B4-BE49-F238E27FC236}">
                <a16:creationId xmlns:a16="http://schemas.microsoft.com/office/drawing/2014/main" id="{506F5D81-F088-1B28-AA08-80DBE31FE8E9}"/>
              </a:ext>
            </a:extLst>
          </p:cNvPr>
          <p:cNvSpPr/>
          <p:nvPr/>
        </p:nvSpPr>
        <p:spPr>
          <a:xfrm>
            <a:off x="5467829" y="3000442"/>
            <a:ext cx="342900" cy="3429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CA" sz="1500" b="0" i="0" u="none" strike="noStrike" kern="1200" cap="none" spc="0" normalizeH="0" baseline="0" noProof="0">
                <a:ln>
                  <a:noFill/>
                </a:ln>
                <a:solidFill>
                  <a:srgbClr val="FFFFFF"/>
                </a:solidFill>
                <a:effectLst/>
                <a:uLnTx/>
                <a:uFillTx/>
                <a:latin typeface="Calibri" panose="020F0502020204030204"/>
                <a:ea typeface="+mn-ea"/>
                <a:cs typeface="+mn-cs"/>
              </a:rPr>
              <a:t>2</a:t>
            </a:r>
          </a:p>
        </p:txBody>
      </p:sp>
      <p:sp>
        <p:nvSpPr>
          <p:cNvPr id="21" name="Rectangle 20">
            <a:extLst>
              <a:ext uri="{FF2B5EF4-FFF2-40B4-BE49-F238E27FC236}">
                <a16:creationId xmlns:a16="http://schemas.microsoft.com/office/drawing/2014/main" id="{94FF9795-7C61-0FC0-22F0-0EB2924279DD}"/>
              </a:ext>
            </a:extLst>
          </p:cNvPr>
          <p:cNvSpPr/>
          <p:nvPr/>
        </p:nvSpPr>
        <p:spPr>
          <a:xfrm>
            <a:off x="5467829" y="2409468"/>
            <a:ext cx="342900" cy="3429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A" sz="15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78338B1-818C-7B4B-59BA-84B30E34637F}"/>
              </a:ext>
            </a:extLst>
          </p:cNvPr>
          <p:cNvSpPr/>
          <p:nvPr/>
        </p:nvSpPr>
        <p:spPr>
          <a:xfrm>
            <a:off x="5467829" y="2390418"/>
            <a:ext cx="342900" cy="3429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Calibri" panose="020F0502020204030204"/>
                <a:ea typeface="+mn-ea"/>
                <a:cs typeface="+mn-cs"/>
              </a:rPr>
              <a:t>1</a:t>
            </a:r>
            <a:endParaRPr kumimoji="0" lang="en-CA" sz="15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D4BC3FED-3D2F-F9E7-92CF-F6F25C08CAAC}"/>
              </a:ext>
            </a:extLst>
          </p:cNvPr>
          <p:cNvSpPr/>
          <p:nvPr/>
        </p:nvSpPr>
        <p:spPr>
          <a:xfrm>
            <a:off x="9496904" y="3636504"/>
            <a:ext cx="342900" cy="315909"/>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Calibri" panose="020F0502020204030204"/>
                <a:ea typeface="+mn-ea"/>
                <a:cs typeface="+mn-cs"/>
              </a:rPr>
              <a:t>7</a:t>
            </a:r>
            <a:endParaRPr kumimoji="0" lang="en-CA" sz="15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Title 1">
            <a:extLst>
              <a:ext uri="{FF2B5EF4-FFF2-40B4-BE49-F238E27FC236}">
                <a16:creationId xmlns:a16="http://schemas.microsoft.com/office/drawing/2014/main" id="{DA88C5BE-011C-81C8-8D31-27539859E922}"/>
              </a:ext>
            </a:extLst>
          </p:cNvPr>
          <p:cNvSpPr txBox="1">
            <a:spLocks/>
          </p:cNvSpPr>
          <p:nvPr/>
        </p:nvSpPr>
        <p:spPr>
          <a:xfrm>
            <a:off x="934798" y="1102796"/>
            <a:ext cx="10657184" cy="2020112"/>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b="1" kern="1200" cap="all" baseline="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000" b="1" i="0" u="none" strike="noStrike" kern="1200" cap="all" spc="0" normalizeH="0" baseline="0" noProof="0">
              <a:ln>
                <a:noFill/>
              </a:ln>
              <a:solidFill>
                <a:sysClr val="windowText" lastClr="000000"/>
              </a:solidFill>
              <a:effectLst/>
              <a:uLnTx/>
              <a:uFillTx/>
              <a:latin typeface="Arial"/>
              <a:ea typeface="+mj-ea"/>
              <a:cs typeface="+mj-cs"/>
            </a:endParaRPr>
          </a:p>
        </p:txBody>
      </p:sp>
      <p:sp>
        <p:nvSpPr>
          <p:cNvPr id="6" name="Content Placeholder 3">
            <a:extLst>
              <a:ext uri="{FF2B5EF4-FFF2-40B4-BE49-F238E27FC236}">
                <a16:creationId xmlns:a16="http://schemas.microsoft.com/office/drawing/2014/main" id="{E28EFFC1-BC5E-4DA1-73F6-1254BA296C66}"/>
              </a:ext>
            </a:extLst>
          </p:cNvPr>
          <p:cNvSpPr txBox="1">
            <a:spLocks/>
          </p:cNvSpPr>
          <p:nvPr/>
        </p:nvSpPr>
        <p:spPr>
          <a:xfrm>
            <a:off x="1843382" y="2194721"/>
            <a:ext cx="8840015" cy="734293"/>
          </a:xfrm>
          <a:prstGeom prst="rect">
            <a:avLst/>
          </a:prstGeom>
        </p:spPr>
        <p:txBody>
          <a:bodyPr vert="horz" lIns="91440" tIns="45720" rIns="91440" bIns="45720" rtlCol="0" anchor="ctr">
            <a:noAutofit/>
          </a:bodyP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solidFill>
                  <a:schemeClr val="tx1"/>
                </a:solidFill>
                <a:cs typeface="Arial"/>
              </a:rPr>
              <a:t>Learn more about Canada’s Zero Plastic Waste efforts:</a:t>
            </a:r>
          </a:p>
          <a:p>
            <a:r>
              <a:rPr lang="en-US" sz="2800" dirty="0">
                <a:cs typeface="Arial"/>
                <a:hlinkClick r:id="rId4"/>
              </a:rPr>
              <a:t>www.Canada.ca/zero-plastic-waste</a:t>
            </a:r>
            <a:r>
              <a:rPr lang="en-US" sz="2800" dirty="0">
                <a:cs typeface="Arial"/>
              </a:rPr>
              <a:t> </a:t>
            </a:r>
            <a:endParaRPr lang="en-CA" sz="2800" dirty="0">
              <a:cs typeface="Arial"/>
            </a:endParaRPr>
          </a:p>
        </p:txBody>
      </p:sp>
    </p:spTree>
    <p:extLst>
      <p:ext uri="{BB962C8B-B14F-4D97-AF65-F5344CB8AC3E}">
        <p14:creationId xmlns:p14="http://schemas.microsoft.com/office/powerpoint/2010/main" val="180814576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_IMGDECORATIVE" val="1"/>
  <p:tag name="E_TABJUMP" val=""/>
  <p:tag name="ENGAGECOLOR" val="{&quot;FillColor&quot;:{&quot;ColorIndex&quot;:2,&quot;ColorModifier&quot;:0,&quot;BrightnessModifier&quot;:0}}"/>
</p:tagLst>
</file>

<file path=ppt/tags/tag2.xml><?xml version="1.0" encoding="utf-8"?>
<p:tagLst xmlns:a="http://schemas.openxmlformats.org/drawingml/2006/main" xmlns:r="http://schemas.openxmlformats.org/officeDocument/2006/relationships" xmlns:p="http://schemas.openxmlformats.org/presentationml/2006/main">
  <p:tag name="E_IMGDECORATIVE" val="1"/>
  <p:tag name="E_TABJUMP" val=""/>
  <p:tag name="ENGAGECOLOR" val="{&quot;FillColor&quot;:{&quot;ColorIndex&quot;:2,&quot;ColorModifier&quot;:0,&quot;BrightnessModifier&quot;:0}}"/>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3"/>
</p:tagLst>
</file>

<file path=ppt/tags/tag5.xml><?xml version="1.0" encoding="utf-8"?>
<p:tagLst xmlns:a="http://schemas.openxmlformats.org/drawingml/2006/main" xmlns:r="http://schemas.openxmlformats.org/officeDocument/2006/relationships" xmlns:p="http://schemas.openxmlformats.org/presentationml/2006/main">
  <p:tag name="NUM" val="3"/>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3"/>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3"/>
</p:tagLst>
</file>

<file path=ppt/tags/tag10.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quot;OutlineColor&quot;:{&quot;ColorIndex&quot;:1,&quot;ColorModifier&quot;:0,&quot;BrightnessModifier&quot;:0}}"/>
</p:tagLst>
</file>

<file path=ppt/tags/tag11.xml><?xml version="1.0" encoding="utf-8"?>
<p:tagLst xmlns:a="http://schemas.openxmlformats.org/drawingml/2006/main" xmlns:r="http://schemas.openxmlformats.org/officeDocument/2006/relationships" xmlns:p="http://schemas.openxmlformats.org/presentationml/2006/main">
  <p:tag name="ENGAGECOLOR" val="{&quot;OutlineColor&quot;:{&quot;ColorIndex&quot;:1,&quot;ColorModifier&quot;:0,&quot;BrightnessModifier&quot;:0}}"/>
</p:tagLst>
</file>

<file path=ppt/tags/tag12.xml><?xml version="1.0" encoding="utf-8"?>
<p:tagLst xmlns:a="http://schemas.openxmlformats.org/drawingml/2006/main" xmlns:r="http://schemas.openxmlformats.org/officeDocument/2006/relationships" xmlns:p="http://schemas.openxmlformats.org/presentationml/2006/main">
  <p:tag name="ENGAGECOLOR" val="{&quot;OutlineColor&quot;:{&quot;ColorIndex&quot;:1,&quot;ColorModifier&quot;:0,&quot;BrightnessModifier&quot;:0}}"/>
</p:tagLst>
</file>

<file path=ppt/tags/tag13.xml><?xml version="1.0" encoding="utf-8"?>
<p:tagLst xmlns:a="http://schemas.openxmlformats.org/drawingml/2006/main" xmlns:r="http://schemas.openxmlformats.org/officeDocument/2006/relationships" xmlns:p="http://schemas.openxmlformats.org/presentationml/2006/main">
  <p:tag name="E_IMGDECORATIVE" val="1"/>
  <p:tag name="E_TABJUMP" val=""/>
  <p:tag name="ENGAGECOLOR" val="{&quot;FillColor&quot;:{&quot;ColorIndex&quot;:2,&quot;ColorModifier&quot;:0,&quot;BrightnessModifier&quot;:0}}"/>
</p:tagLst>
</file>

<file path=ppt/tags/tag14.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quot;OutlineColor&quot;:{&quot;ColorIndex&quot;:1,&quot;ColorModifier&quot;:0,&quot;BrightnessModifier&quot;:0}}"/>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quot;OutlineColor&quot;:{&quot;ColorIndex&quot;:1,&quot;ColorModifier&quot;:0,&quot;BrightnessModifier&quot;:0}}"/>
</p:tagLst>
</file>

<file path=ppt/tags/tag17.xml><?xml version="1.0" encoding="utf-8"?>
<p:tagLst xmlns:a="http://schemas.openxmlformats.org/drawingml/2006/main" xmlns:r="http://schemas.openxmlformats.org/officeDocument/2006/relationships" xmlns:p="http://schemas.openxmlformats.org/presentationml/2006/main">
  <p:tag name="ENGAGECOLOR" val="{&quot;OutlineColor&quot;:{&quot;ColorIndex&quot;:1,&quot;ColorModifier&quot;:0,&quot;BrightnessModifier&quot;:0}}"/>
</p:tagLst>
</file>

<file path=ppt/tags/tag18.xml><?xml version="1.0" encoding="utf-8"?>
<p:tagLst xmlns:a="http://schemas.openxmlformats.org/drawingml/2006/main" xmlns:r="http://schemas.openxmlformats.org/officeDocument/2006/relationships" xmlns:p="http://schemas.openxmlformats.org/presentationml/2006/main">
  <p:tag name="NUM" val="1"/>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ags/tag22.xml><?xml version="1.0" encoding="utf-8"?>
<p:tagLst xmlns:a="http://schemas.openxmlformats.org/drawingml/2006/main" xmlns:r="http://schemas.openxmlformats.org/officeDocument/2006/relationships" xmlns:p="http://schemas.openxmlformats.org/presentationml/2006/main">
  <p:tag name="NUM" val="1"/>
</p:tagLst>
</file>

<file path=ppt/tags/tag23.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WMD_x0020_Division xmlns="2d5781c2-c330-4fab-aaeb-6d39ebfccb44"/>
    <PWMD_x0020_Tracker_x0020_2024-25_x0020_Lookup xmlns="2d5781c2-c330-4fab-aaeb-6d39ebfccb44" xsi:nil="true"/>
    <Case_x0020_File_x0020_Document_x0020_Category xmlns="2d5781c2-c330-4fab-aaeb-6d39ebfccb44" xsi:nil="true"/>
    <Collaboration_x0020_Document_x003f_ xmlns="2d5781c2-c330-4fab-aaeb-6d39ebfccb44">false</Collaboration_x0020_Document_x003f_>
  </documentManagement>
</p:properties>
</file>

<file path=customXml/item2.xml><?xml version="1.0" encoding="utf-8"?>
<ct:contentTypeSchema xmlns:ct="http://schemas.microsoft.com/office/2006/metadata/contentType" xmlns:ma="http://schemas.microsoft.com/office/2006/metadata/properties/metaAttributes" ct:_="" ma:_="" ma:contentTypeName="PWMD Case File Contents" ma:contentTypeID="0x010100D1CBB1CE24199242964EB78FF923A36E00C0230E8FA74D39488529D8B7738D9AE0" ma:contentTypeVersion="19" ma:contentTypeDescription="" ma:contentTypeScope="" ma:versionID="1884c86f03d7cf1f042f62b86f0064f8">
  <xsd:schema xmlns:xsd="http://www.w3.org/2001/XMLSchema" xmlns:xs="http://www.w3.org/2001/XMLSchema" xmlns:p="http://schemas.microsoft.com/office/2006/metadata/properties" xmlns:ns2="2d5781c2-c330-4fab-aaeb-6d39ebfccb44" xmlns:ns3="9ea4933c-86d0-42f4-834d-3fa1db9e3ce0" targetNamespace="http://schemas.microsoft.com/office/2006/metadata/properties" ma:root="true" ma:fieldsID="a3040c9f34192b4e2fb9e6545f0d5089" ns2:_="" ns3:_="">
    <xsd:import namespace="2d5781c2-c330-4fab-aaeb-6d39ebfccb44"/>
    <xsd:import namespace="9ea4933c-86d0-42f4-834d-3fa1db9e3ce0"/>
    <xsd:element name="properties">
      <xsd:complexType>
        <xsd:sequence>
          <xsd:element name="documentManagement">
            <xsd:complexType>
              <xsd:all>
                <xsd:element ref="ns2:Case_x0020_File_x0020_Document_x0020_Category" minOccurs="0"/>
                <xsd:element ref="ns2:PWMD_x0020_Division" minOccurs="0"/>
                <xsd:element ref="ns2:Collaboration_x0020_Document_x003f_" minOccurs="0"/>
                <xsd:element ref="ns2:PWMD_x0020_Tracker_x0020_2024-25_x0020_Lookup" minOccurs="0"/>
                <xsd:element ref="ns2:PWMD_x0020_Tracker_x0020_2024-25_x0020_Lookup_x003a_Task_x0020_Name_x0020__x0028_linked_x0020_to_x0020_item_x0029_"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5781c2-c330-4fab-aaeb-6d39ebfccb44" elementFormDefault="qualified">
    <xsd:import namespace="http://schemas.microsoft.com/office/2006/documentManagement/types"/>
    <xsd:import namespace="http://schemas.microsoft.com/office/infopath/2007/PartnerControls"/>
    <xsd:element name="Case_x0020_File_x0020_Document_x0020_Category" ma:index="8" nillable="true" ma:displayName="Document Type" ma:format="RadioButtons" ma:indexed="true" ma:internalName="Case_x0020_File_x0020_Document_x0020_Category" ma:readOnly="false">
      <xsd:simpleType>
        <xsd:union memberTypes="dms:Text">
          <xsd:simpleType>
            <xsd:restriction base="dms:Choice">
              <xsd:enumeration value="1.Trigger"/>
              <xsd:enumeration value="2.Input"/>
              <xsd:enumeration value="3.Approval"/>
              <xsd:enumeration value="4.Output"/>
              <xsd:enumeration value="5.Summary"/>
              <xsd:enumeration value="Draft"/>
              <xsd:enumeration value="Document Set"/>
            </xsd:restriction>
          </xsd:simpleType>
        </xsd:union>
      </xsd:simpleType>
    </xsd:element>
    <xsd:element name="PWMD_x0020_Division" ma:index="9" nillable="true" ma:displayName="PWMD Division" ma:internalName="PWMD_x0020_Division">
      <xsd:complexType>
        <xsd:complexContent>
          <xsd:extension base="dms:MultiChoice">
            <xsd:sequence>
              <xsd:element name="Value" maxOccurs="unbounded" minOccurs="0" nillable="true">
                <xsd:simpleType>
                  <xsd:restriction base="dms:Choice">
                    <xsd:enumeration value="DGO"/>
                    <xsd:enumeration value="PMLD"/>
                    <xsd:enumeration value="PRAD"/>
                    <xsd:enumeration value="WRMD"/>
                  </xsd:restriction>
                </xsd:simpleType>
              </xsd:element>
            </xsd:sequence>
          </xsd:extension>
        </xsd:complexContent>
      </xsd:complexType>
    </xsd:element>
    <xsd:element name="Collaboration_x0020_Document_x003f_" ma:index="11" nillable="true" ma:displayName="Collaboration Document?" ma:default="0" ma:description="Select &quot;Yes&quot; to indicate that groups other than the owner are providing input." ma:internalName="Collaboration_x0020_Document_x003F_">
      <xsd:simpleType>
        <xsd:restriction base="dms:Boolean"/>
      </xsd:simpleType>
    </xsd:element>
    <xsd:element name="PWMD_x0020_Tracker_x0020_2024-25_x0020_Lookup" ma:index="12" nillable="true" ma:displayName="PWMD Tracker 2024-25 Lookup" ma:list="{0a49cce0-94cb-4c4e-8af8-cfd5084c7f61}" ma:internalName="PWMD_x0020_Tracker_x0020_2024_x002d_25_x0020_Lookup" ma:showField="ID" ma:web="2d5781c2-c330-4fab-aaeb-6d39ebfccb44">
      <xsd:simpleType>
        <xsd:restriction base="dms:Lookup"/>
      </xsd:simpleType>
    </xsd:element>
    <xsd:element name="PWMD_x0020_Tracker_x0020_2024-25_x0020_Lookup_x003a_Task_x0020_Name_x0020__x0028_linked_x0020_to_x0020_item_x0029_" ma:index="13" nillable="true" ma:displayName="PWMD Tracker 2024-25 Lookup:Task Name (linked to item)" ma:list="{0a49cce0-94cb-4c4e-8af8-cfd5084c7f61}" ma:internalName="PWMD_x0020_Tracker_x0020_2024_x002d_25_x0020_Lookup_x003A_Task_x0020_Name_x0020__x0028_linked_x0020_to_x0020_item_x0029_" ma:readOnly="true" ma:showField="LinkTitleNoMenu" ma:web="2d5781c2-c330-4fab-aaeb-6d39ebfccb4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ea4933c-86d0-42f4-834d-3fa1db9e3ce0"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10" ma:displayName="Comments"/>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1399E25-023F-4059-B617-BF562F7A6CCD}">
  <ds:schemaRefs>
    <ds:schemaRef ds:uri="http://www.w3.org/XML/1998/namespace"/>
    <ds:schemaRef ds:uri="http://schemas.microsoft.com/office/infopath/2007/PartnerControls"/>
    <ds:schemaRef ds:uri="2d5781c2-c330-4fab-aaeb-6d39ebfccb44"/>
    <ds:schemaRef ds:uri="http://purl.org/dc/dcmitype/"/>
    <ds:schemaRef ds:uri="http://schemas.microsoft.com/office/2006/documentManagement/types"/>
    <ds:schemaRef ds:uri="http://purl.org/dc/elements/1.1/"/>
    <ds:schemaRef ds:uri="http://schemas.microsoft.com/office/2006/metadata/properties"/>
    <ds:schemaRef ds:uri="9ea4933c-86d0-42f4-834d-3fa1db9e3ce0"/>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333E3CE8-6460-4FE1-A6FD-148226187C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d5781c2-c330-4fab-aaeb-6d39ebfccb44"/>
    <ds:schemaRef ds:uri="9ea4933c-86d0-42f4-834d-3fa1db9e3c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69595C3-0E98-47D2-8EBD-E790D30517F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1124</TotalTime>
  <Words>1876</Words>
  <Application>Microsoft Office PowerPoint</Application>
  <PresentationFormat>Widescreen</PresentationFormat>
  <Paragraphs>173</Paragraphs>
  <Slides>12</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Aptos</vt:lpstr>
      <vt:lpstr>Aptos Display</vt:lpstr>
      <vt:lpstr>Arial</vt:lpstr>
      <vt:lpstr>Arial Narrow</vt:lpstr>
      <vt:lpstr>Calibri</vt:lpstr>
      <vt:lpstr>Symbol</vt:lpstr>
      <vt:lpstr>Symbol,Sans-Serif</vt:lpstr>
      <vt:lpstr>Wingdings</vt:lpstr>
      <vt:lpstr>Office Theme</vt:lpstr>
      <vt:lpstr>PowerPoint Presentation</vt:lpstr>
      <vt:lpstr>PowerPoint Presentation</vt:lpstr>
      <vt:lpstr>PowerPoint Presentation</vt:lpstr>
      <vt:lpstr>Domestic Context</vt:lpstr>
      <vt:lpstr>A Collaborative Effort: Shared Jurisdiction</vt:lpstr>
      <vt:lpstr>Federal measures that tackle plastic pollution and waste</vt:lpstr>
      <vt:lpstr>Federal measures that tackle plastic pollution and waste</vt:lpstr>
      <vt:lpstr>PowerPoint Presentation</vt:lpstr>
      <vt:lpstr>Single-use Plastics Prohibition Regulations</vt:lpstr>
      <vt:lpstr>Federal Plastics Registry</vt:lpstr>
      <vt:lpstr>Recycled Content Policy in Canada</vt:lpstr>
      <vt:lpstr>PowerPoint Presentation</vt:lpstr>
    </vt:vector>
  </TitlesOfParts>
  <Company>Environment and Climate Change Canada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Saunders,Daniel (il | he, him) (ECCC)</dc:creator>
  <dc:description/>
  <cp:lastModifiedBy>LeBrun,Matt (il | he, him) (ECCC)</cp:lastModifiedBy>
  <cp:revision>2</cp:revision>
  <dcterms:created xsi:type="dcterms:W3CDTF">2026-03-05T17:28:41Z</dcterms:created>
  <dcterms:modified xsi:type="dcterms:W3CDTF">2026-04-08T20:54:44Z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0x010100D1CBB1CE24199242964EB78FF923A36E00C0230E8FA74D39488529D8B7738D9AE0</vt:lpwstr>
  </property>
</Properties>
</file>