
<file path=[Content_Types].xml><?xml version="1.0" encoding="utf-8"?>
<Types xmlns="http://schemas.openxmlformats.org/package/2006/content-types">
  <Default Extension="bin" ContentType="application/vnd.openxmlformats-officedocument.oleObject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</p:sldIdLst>
  <p:sldSz cx="18288000" cy="10287000"/>
  <p:notesSz cx="6858000" cy="9144000"/>
  <p:embeddedFontLst>
    <p:embeddedFont>
      <p:font typeface="Gordita Bold" charset="1" panose="00000000000000000000"/>
      <p:regular r:id="rId30"/>
    </p:embeddedFont>
    <p:embeddedFont>
      <p:font typeface="Gordita" charset="1" panose="00000000000000000000"/>
      <p:regular r:id="rId31"/>
    </p:embeddedFont>
    <p:embeddedFont>
      <p:font typeface="Jost 1 Bold" charset="1" panose="00000000000000000000"/>
      <p:regular r:id="rId32"/>
    </p:embeddedFont>
    <p:embeddedFont>
      <p:font typeface="Aptos Bold" charset="1" panose="020B0004020202020204"/>
      <p:regular r:id="rId33"/>
    </p:embeddedFont>
    <p:embeddedFont>
      <p:font typeface="Aptos" charset="1" panose="020B0004020202020204"/>
      <p:regular r:id="rId3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34" Type="http://schemas.openxmlformats.org/officeDocument/2006/relationships/font" Target="fonts/font34.fntdata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font" Target="fonts/font33.fntdata"/><Relationship Id="rId7" Type="http://schemas.openxmlformats.org/officeDocument/2006/relationships/slide" Target="slides/slide2.xml"/><Relationship Id="rId16" Type="http://schemas.openxmlformats.org/officeDocument/2006/relationships/slide" Target="slides/slide11.xml"/><Relationship Id="rId2" Type="http://schemas.openxmlformats.org/officeDocument/2006/relationships/presProps" Target="presProps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slideMaster" Target="slideMasters/slideMaster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font" Target="fonts/font32.fntdata"/><Relationship Id="rId6" Type="http://schemas.openxmlformats.org/officeDocument/2006/relationships/slide" Target="slides/slide1.xml"/><Relationship Id="rId37" Type="http://schemas.openxmlformats.org/officeDocument/2006/relationships/customXml" Target="../customXml/item3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5" Type="http://schemas.openxmlformats.org/officeDocument/2006/relationships/tableStyles" Target="tableStyles.xml"/><Relationship Id="rId36" Type="http://schemas.openxmlformats.org/officeDocument/2006/relationships/customXml" Target="../customXml/item2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font" Target="fonts/font31.fntdata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font" Target="fonts/font30.fntdata"/><Relationship Id="rId4" Type="http://schemas.openxmlformats.org/officeDocument/2006/relationships/theme" Target="theme/theme1.xml"/><Relationship Id="rId9" Type="http://schemas.openxmlformats.org/officeDocument/2006/relationships/slide" Target="slides/slide4.xml"/><Relationship Id="rId35" Type="http://schemas.openxmlformats.org/officeDocument/2006/relationships/customXml" Target="../customXml/item1.xml"/><Relationship Id="rId8" Type="http://schemas.openxmlformats.org/officeDocument/2006/relationships/slide" Target="slides/slide3.xml"/><Relationship Id="rId3" Type="http://schemas.openxmlformats.org/officeDocument/2006/relationships/viewProps" Target="viewProps.xml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jpe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2.png" Type="http://schemas.openxmlformats.org/officeDocument/2006/relationships/image"/><Relationship Id="rId11" Target="../media/image13.png" Type="http://schemas.openxmlformats.org/officeDocument/2006/relationships/image"/><Relationship Id="rId12" Target="../media/image14.png" Type="http://schemas.openxmlformats.org/officeDocument/2006/relationships/image"/><Relationship Id="rId13" Target="../media/image15.png" Type="http://schemas.openxmlformats.org/officeDocument/2006/relationships/image"/><Relationship Id="rId14" Target="../media/image16.jpeg" Type="http://schemas.openxmlformats.org/officeDocument/2006/relationships/image"/><Relationship Id="rId2" Target="../media/image4.png" Type="http://schemas.openxmlformats.org/officeDocument/2006/relationships/image"/><Relationship Id="rId3" Target="../media/image5.png" Type="http://schemas.openxmlformats.org/officeDocument/2006/relationships/image"/><Relationship Id="rId4" Target="../media/image6.png" Type="http://schemas.openxmlformats.org/officeDocument/2006/relationships/image"/><Relationship Id="rId5" Target="../media/image7.svg" Type="http://schemas.openxmlformats.org/officeDocument/2006/relationships/image"/><Relationship Id="rId6" Target="../media/image8.png" Type="http://schemas.openxmlformats.org/officeDocument/2006/relationships/image"/><Relationship Id="rId7" Target="../media/image9.png" Type="http://schemas.openxmlformats.org/officeDocument/2006/relationships/image"/><Relationship Id="rId8" Target="../media/image10.png" Type="http://schemas.openxmlformats.org/officeDocument/2006/relationships/image"/><Relationship Id="rId9" Target="../media/image11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jpeg" Type="http://schemas.openxmlformats.org/officeDocument/2006/relationships/image"/><Relationship Id="rId3" Target="../media/image18.jpe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9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0.png" Type="http://schemas.openxmlformats.org/officeDocument/2006/relationships/image"/><Relationship Id="rId3" Target="../media/image21.png" Type="http://schemas.openxmlformats.org/officeDocument/2006/relationships/image"/><Relationship Id="rId4" Target="../media/image22.png" Type="http://schemas.openxmlformats.org/officeDocument/2006/relationships/image"/><Relationship Id="rId5" Target="../media/image23.png" Type="http://schemas.openxmlformats.org/officeDocument/2006/relationships/image"/><Relationship Id="rId6" Target="../media/image24.png" Type="http://schemas.openxmlformats.org/officeDocument/2006/relationships/image"/><Relationship Id="rId7" Target="../media/image25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6.jpeg" Type="http://schemas.openxmlformats.org/officeDocument/2006/relationships/image"/><Relationship Id="rId3" Target="../media/image27.jpe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8.jpe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9.jpeg" Type="http://schemas.openxmlformats.org/officeDocument/2006/relationships/image"/><Relationship Id="rId3" Target="../media/image30.jpe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1.jpe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2.jpeg" Type="http://schemas.openxmlformats.org/officeDocument/2006/relationships/image"/><Relationship Id="rId3" Target="../media/image33.jpe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4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5.pn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6.pn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7.png" Type="http://schemas.openxmlformats.org/officeDocument/2006/relationships/image"/><Relationship Id="rId5" Target="../media/image38.svg" Type="http://schemas.openxmlformats.org/officeDocument/2006/relationships/image"/><Relationship Id="rId6" Target="../media/image39.png" Type="http://schemas.openxmlformats.org/officeDocument/2006/relationships/image"/><Relationship Id="rId7" Target="../media/image40.sv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1.jpeg" Type="http://schemas.openxmlformats.org/officeDocument/2006/relationships/image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2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2.png" Type="http://schemas.openxmlformats.org/officeDocument/2006/relationships/image"/><Relationship Id="rId3" Target="../embeddings/oleObject1.bin" Type="http://schemas.openxmlformats.org/officeDocument/2006/relationships/oleObject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6E4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3327996"/>
            <a:ext cx="7400944" cy="2128651"/>
            <a:chOff x="0" y="0"/>
            <a:chExt cx="9867925" cy="2838202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0"/>
              <a:ext cx="2838202" cy="2838202"/>
              <a:chOff x="0" y="0"/>
              <a:chExt cx="812800" cy="812800"/>
            </a:xfrm>
          </p:grpSpPr>
          <p:sp>
            <p:nvSpPr>
              <p:cNvPr name="Freeform 4" id="4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25E73"/>
              </a:solidFill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sp>
          <p:nvSpPr>
            <p:cNvPr name="Freeform 6" id="6"/>
            <p:cNvSpPr/>
            <p:nvPr/>
          </p:nvSpPr>
          <p:spPr>
            <a:xfrm flipH="false" flipV="false" rot="0">
              <a:off x="543949" y="430770"/>
              <a:ext cx="1750303" cy="1976661"/>
            </a:xfrm>
            <a:custGeom>
              <a:avLst/>
              <a:gdLst/>
              <a:ahLst/>
              <a:cxnLst/>
              <a:rect r="r" b="b" t="t" l="l"/>
              <a:pathLst>
                <a:path h="1976661" w="1750303">
                  <a:moveTo>
                    <a:pt x="0" y="0"/>
                  </a:moveTo>
                  <a:lnTo>
                    <a:pt x="1750303" y="0"/>
                  </a:lnTo>
                  <a:lnTo>
                    <a:pt x="1750303" y="1976661"/>
                  </a:lnTo>
                  <a:lnTo>
                    <a:pt x="0" y="19766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-168886" b="0"/>
              </a:stretch>
            </a:blipFill>
          </p:spPr>
        </p:sp>
        <p:sp>
          <p:nvSpPr>
            <p:cNvPr name="TextBox 7" id="7"/>
            <p:cNvSpPr txBox="true"/>
            <p:nvPr/>
          </p:nvSpPr>
          <p:spPr>
            <a:xfrm rot="0">
              <a:off x="3189071" y="-76200"/>
              <a:ext cx="6678853" cy="290796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5921"/>
                </a:lnSpc>
              </a:pPr>
              <a:r>
                <a:rPr lang="en-US" sz="4229" b="true">
                  <a:solidFill>
                    <a:srgbClr val="025E73"/>
                  </a:solidFill>
                  <a:latin typeface="Gordita Bold"/>
                  <a:ea typeface="Gordita Bold"/>
                  <a:cs typeface="Gordita Bold"/>
                  <a:sym typeface="Gordita Bold"/>
                </a:rPr>
                <a:t>CONSTRUCTION</a:t>
              </a:r>
            </a:p>
            <a:p>
              <a:pPr algn="l">
                <a:lnSpc>
                  <a:spcPts val="5921"/>
                </a:lnSpc>
              </a:pPr>
              <a:r>
                <a:rPr lang="en-US" sz="4229" b="true">
                  <a:solidFill>
                    <a:srgbClr val="025E73"/>
                  </a:solidFill>
                  <a:latin typeface="Gordita Bold"/>
                  <a:ea typeface="Gordita Bold"/>
                  <a:cs typeface="Gordita Bold"/>
                  <a:sym typeface="Gordita Bold"/>
                </a:rPr>
                <a:t>PLASTICS</a:t>
              </a:r>
            </a:p>
            <a:p>
              <a:pPr algn="l">
                <a:lnSpc>
                  <a:spcPts val="5921"/>
                </a:lnSpc>
              </a:pPr>
              <a:r>
                <a:rPr lang="en-US" sz="4229" b="true">
                  <a:solidFill>
                    <a:srgbClr val="025E73"/>
                  </a:solidFill>
                  <a:latin typeface="Gordita Bold"/>
                  <a:ea typeface="Gordita Bold"/>
                  <a:cs typeface="Gordita Bold"/>
                  <a:sym typeface="Gordita Bold"/>
                </a:rPr>
                <a:t>INITIATIVE</a:t>
              </a: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4331608" y="8838073"/>
            <a:ext cx="3820244" cy="840454"/>
          </a:xfrm>
          <a:custGeom>
            <a:avLst/>
            <a:gdLst/>
            <a:ahLst/>
            <a:cxnLst/>
            <a:rect r="r" b="b" t="t" l="l"/>
            <a:pathLst>
              <a:path h="840454" w="3820244">
                <a:moveTo>
                  <a:pt x="0" y="0"/>
                </a:moveTo>
                <a:lnTo>
                  <a:pt x="3820243" y="0"/>
                </a:lnTo>
                <a:lnTo>
                  <a:pt x="3820243" y="840454"/>
                </a:lnTo>
                <a:lnTo>
                  <a:pt x="0" y="84045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028700" y="5811956"/>
            <a:ext cx="7400944" cy="7632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80"/>
              </a:lnSpc>
              <a:spcBef>
                <a:spcPct val="0"/>
              </a:spcBef>
            </a:pPr>
            <a:r>
              <a:rPr lang="en-US" sz="2200">
                <a:solidFill>
                  <a:srgbClr val="025E73"/>
                </a:solidFill>
                <a:latin typeface="Gordita"/>
                <a:ea typeface="Gordita"/>
                <a:cs typeface="Gordita"/>
                <a:sym typeface="Gordita"/>
              </a:rPr>
              <a:t>A pilot program to repurpose plastic waste from construction sites in Metro Vancouver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125970" y="8809498"/>
            <a:ext cx="3205638" cy="4059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94"/>
              </a:lnSpc>
            </a:pPr>
            <a:r>
              <a:rPr lang="en-US" sz="2534" b="true">
                <a:solidFill>
                  <a:srgbClr val="025E73"/>
                </a:solidFill>
                <a:latin typeface="Gordita Bold"/>
                <a:ea typeface="Gordita Bold"/>
                <a:cs typeface="Gordita Bold"/>
                <a:sym typeface="Gordita Bold"/>
              </a:rPr>
              <a:t>POWERED BY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9144000" y="-1212561"/>
            <a:ext cx="9534092" cy="12712123"/>
          </a:xfrm>
          <a:custGeom>
            <a:avLst/>
            <a:gdLst/>
            <a:ahLst/>
            <a:cxnLst/>
            <a:rect r="r" b="b" t="t" l="l"/>
            <a:pathLst>
              <a:path h="12712123" w="9534092">
                <a:moveTo>
                  <a:pt x="0" y="0"/>
                </a:moveTo>
                <a:lnTo>
                  <a:pt x="9534092" y="0"/>
                </a:lnTo>
                <a:lnTo>
                  <a:pt x="9534092" y="12712122"/>
                </a:lnTo>
                <a:lnTo>
                  <a:pt x="0" y="127121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459029" y="3201442"/>
            <a:ext cx="9982774" cy="2340663"/>
            <a:chOff x="0" y="0"/>
            <a:chExt cx="13310365" cy="312088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16876"/>
              <a:ext cx="7258480" cy="1596866"/>
            </a:xfrm>
            <a:custGeom>
              <a:avLst/>
              <a:gdLst/>
              <a:ahLst/>
              <a:cxnLst/>
              <a:rect r="r" b="b" t="t" l="l"/>
              <a:pathLst>
                <a:path h="1596866" w="7258480">
                  <a:moveTo>
                    <a:pt x="0" y="0"/>
                  </a:moveTo>
                  <a:lnTo>
                    <a:pt x="7258480" y="0"/>
                  </a:lnTo>
                  <a:lnTo>
                    <a:pt x="7258480" y="1596866"/>
                  </a:lnTo>
                  <a:lnTo>
                    <a:pt x="0" y="15968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8214136" y="0"/>
              <a:ext cx="5056178" cy="1630617"/>
            </a:xfrm>
            <a:custGeom>
              <a:avLst/>
              <a:gdLst/>
              <a:ahLst/>
              <a:cxnLst/>
              <a:rect r="r" b="b" t="t" l="l"/>
              <a:pathLst>
                <a:path h="1630617" w="5056178">
                  <a:moveTo>
                    <a:pt x="0" y="0"/>
                  </a:moveTo>
                  <a:lnTo>
                    <a:pt x="5056178" y="0"/>
                  </a:lnTo>
                  <a:lnTo>
                    <a:pt x="5056178" y="1630617"/>
                  </a:lnTo>
                  <a:lnTo>
                    <a:pt x="0" y="16306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98218" y="2308662"/>
              <a:ext cx="13212148" cy="812222"/>
            </a:xfrm>
            <a:custGeom>
              <a:avLst/>
              <a:gdLst/>
              <a:ahLst/>
              <a:cxnLst/>
              <a:rect r="r" b="b" t="t" l="l"/>
              <a:pathLst>
                <a:path h="812222" w="13212148">
                  <a:moveTo>
                    <a:pt x="0" y="0"/>
                  </a:moveTo>
                  <a:lnTo>
                    <a:pt x="13212147" y="0"/>
                  </a:lnTo>
                  <a:lnTo>
                    <a:pt x="13212147" y="812223"/>
                  </a:lnTo>
                  <a:lnTo>
                    <a:pt x="0" y="81222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AutoShape 6" id="6"/>
          <p:cNvSpPr/>
          <p:nvPr/>
        </p:nvSpPr>
        <p:spPr>
          <a:xfrm>
            <a:off x="1256759" y="6022101"/>
            <a:ext cx="15334179" cy="0"/>
          </a:xfrm>
          <a:prstGeom prst="line">
            <a:avLst/>
          </a:prstGeom>
          <a:ln cap="flat" w="38100">
            <a:solidFill>
              <a:srgbClr val="0093B2">
                <a:alpha val="24706"/>
              </a:srgbClr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7" id="7"/>
          <p:cNvGrpSpPr/>
          <p:nvPr/>
        </p:nvGrpSpPr>
        <p:grpSpPr>
          <a:xfrm rot="0">
            <a:off x="4459029" y="6313983"/>
            <a:ext cx="10448922" cy="2103623"/>
            <a:chOff x="0" y="0"/>
            <a:chExt cx="13931896" cy="280483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60799"/>
              <a:ext cx="2491240" cy="996496"/>
            </a:xfrm>
            <a:custGeom>
              <a:avLst/>
              <a:gdLst/>
              <a:ahLst/>
              <a:cxnLst/>
              <a:rect r="r" b="b" t="t" l="l"/>
              <a:pathLst>
                <a:path h="996496" w="2491240">
                  <a:moveTo>
                    <a:pt x="0" y="0"/>
                  </a:moveTo>
                  <a:lnTo>
                    <a:pt x="2491240" y="0"/>
                  </a:lnTo>
                  <a:lnTo>
                    <a:pt x="2491240" y="996496"/>
                  </a:lnTo>
                  <a:lnTo>
                    <a:pt x="0" y="9964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5922332" y="51199"/>
              <a:ext cx="2583507" cy="1033403"/>
            </a:xfrm>
            <a:custGeom>
              <a:avLst/>
              <a:gdLst/>
              <a:ahLst/>
              <a:cxnLst/>
              <a:rect r="r" b="b" t="t" l="l"/>
              <a:pathLst>
                <a:path h="1033403" w="2583507">
                  <a:moveTo>
                    <a:pt x="0" y="0"/>
                  </a:moveTo>
                  <a:lnTo>
                    <a:pt x="2583508" y="0"/>
                  </a:lnTo>
                  <a:lnTo>
                    <a:pt x="2583508" y="1033403"/>
                  </a:lnTo>
                  <a:lnTo>
                    <a:pt x="0" y="10334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0" b="0"/>
              </a:stretch>
            </a:blip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8764654" y="132083"/>
              <a:ext cx="2113191" cy="986012"/>
            </a:xfrm>
            <a:custGeom>
              <a:avLst/>
              <a:gdLst/>
              <a:ahLst/>
              <a:cxnLst/>
              <a:rect r="r" b="b" t="t" l="l"/>
              <a:pathLst>
                <a:path h="986012" w="2113191">
                  <a:moveTo>
                    <a:pt x="0" y="0"/>
                  </a:moveTo>
                  <a:lnTo>
                    <a:pt x="2113192" y="0"/>
                  </a:lnTo>
                  <a:lnTo>
                    <a:pt x="2113192" y="986011"/>
                  </a:lnTo>
                  <a:lnTo>
                    <a:pt x="0" y="9860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14114" t="-8778" r="-12774" b="0"/>
              </a:stretch>
            </a:blip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11136660" y="0"/>
              <a:ext cx="2795236" cy="1118094"/>
            </a:xfrm>
            <a:custGeom>
              <a:avLst/>
              <a:gdLst/>
              <a:ahLst/>
              <a:cxnLst/>
              <a:rect r="r" b="b" t="t" l="l"/>
              <a:pathLst>
                <a:path h="1118094" w="2795236">
                  <a:moveTo>
                    <a:pt x="0" y="0"/>
                  </a:moveTo>
                  <a:lnTo>
                    <a:pt x="2795236" y="0"/>
                  </a:lnTo>
                  <a:lnTo>
                    <a:pt x="2795236" y="1118094"/>
                  </a:lnTo>
                  <a:lnTo>
                    <a:pt x="0" y="11180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0" t="0" r="0" b="0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8975589" y="1610134"/>
              <a:ext cx="2325437" cy="1194696"/>
            </a:xfrm>
            <a:custGeom>
              <a:avLst/>
              <a:gdLst/>
              <a:ahLst/>
              <a:cxnLst/>
              <a:rect r="r" b="b" t="t" l="l"/>
              <a:pathLst>
                <a:path h="1194696" w="2325437">
                  <a:moveTo>
                    <a:pt x="0" y="0"/>
                  </a:moveTo>
                  <a:lnTo>
                    <a:pt x="2325437" y="0"/>
                  </a:lnTo>
                  <a:lnTo>
                    <a:pt x="2325437" y="1194696"/>
                  </a:lnTo>
                  <a:lnTo>
                    <a:pt x="0" y="11946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-13338" t="0" r="-15099" b="0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3026511" y="95790"/>
              <a:ext cx="2360550" cy="944220"/>
            </a:xfrm>
            <a:custGeom>
              <a:avLst/>
              <a:gdLst/>
              <a:ahLst/>
              <a:cxnLst/>
              <a:rect r="r" b="b" t="t" l="l"/>
              <a:pathLst>
                <a:path h="944220" w="2360550">
                  <a:moveTo>
                    <a:pt x="0" y="0"/>
                  </a:moveTo>
                  <a:lnTo>
                    <a:pt x="2360550" y="0"/>
                  </a:lnTo>
                  <a:lnTo>
                    <a:pt x="2360550" y="944220"/>
                  </a:lnTo>
                  <a:lnTo>
                    <a:pt x="0" y="9442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l="0" t="0" r="0" b="0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0" y="1901848"/>
              <a:ext cx="2478592" cy="845819"/>
            </a:xfrm>
            <a:custGeom>
              <a:avLst/>
              <a:gdLst/>
              <a:ahLst/>
              <a:cxnLst/>
              <a:rect r="r" b="b" t="t" l="l"/>
              <a:pathLst>
                <a:path h="845819" w="2478592">
                  <a:moveTo>
                    <a:pt x="0" y="0"/>
                  </a:moveTo>
                  <a:lnTo>
                    <a:pt x="2478592" y="0"/>
                  </a:lnTo>
                  <a:lnTo>
                    <a:pt x="2478592" y="845819"/>
                  </a:lnTo>
                  <a:lnTo>
                    <a:pt x="0" y="8458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l="0" t="0" r="0" b="0"/>
              </a:stretch>
            </a:blip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2873682" y="1711205"/>
              <a:ext cx="3124642" cy="1093625"/>
            </a:xfrm>
            <a:custGeom>
              <a:avLst/>
              <a:gdLst/>
              <a:ahLst/>
              <a:cxnLst/>
              <a:rect r="r" b="b" t="t" l="l"/>
              <a:pathLst>
                <a:path h="1093625" w="3124642">
                  <a:moveTo>
                    <a:pt x="0" y="0"/>
                  </a:moveTo>
                  <a:lnTo>
                    <a:pt x="3124642" y="0"/>
                  </a:lnTo>
                  <a:lnTo>
                    <a:pt x="3124642" y="1093625"/>
                  </a:lnTo>
                  <a:lnTo>
                    <a:pt x="0" y="10936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 l="0" t="0" r="0" b="0"/>
              </a:stretch>
            </a:blip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6134542" y="1670340"/>
              <a:ext cx="2371298" cy="1087833"/>
            </a:xfrm>
            <a:custGeom>
              <a:avLst/>
              <a:gdLst/>
              <a:ahLst/>
              <a:cxnLst/>
              <a:rect r="r" b="b" t="t" l="l"/>
              <a:pathLst>
                <a:path h="1087833" w="2371298">
                  <a:moveTo>
                    <a:pt x="0" y="0"/>
                  </a:moveTo>
                  <a:lnTo>
                    <a:pt x="2371298" y="0"/>
                  </a:lnTo>
                  <a:lnTo>
                    <a:pt x="2371298" y="1087833"/>
                  </a:lnTo>
                  <a:lnTo>
                    <a:pt x="0" y="10878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 l="0" t="0" r="0" b="0"/>
              </a:stretch>
            </a:blipFill>
          </p:spPr>
        </p:sp>
      </p:grpSp>
      <p:sp>
        <p:nvSpPr>
          <p:cNvPr name="TextBox 17" id="17"/>
          <p:cNvSpPr txBox="true"/>
          <p:nvPr/>
        </p:nvSpPr>
        <p:spPr>
          <a:xfrm rot="0">
            <a:off x="1256759" y="6430602"/>
            <a:ext cx="2580901" cy="8159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49"/>
              </a:lnSpc>
            </a:pPr>
            <a:r>
              <a:rPr lang="en-US" sz="2499" b="true">
                <a:solidFill>
                  <a:srgbClr val="025E73"/>
                </a:solidFill>
                <a:latin typeface="Gordita Bold"/>
                <a:ea typeface="Gordita Bold"/>
                <a:cs typeface="Gordita Bold"/>
                <a:sym typeface="Gordita Bold"/>
              </a:rPr>
              <a:t>PROGRAM PARTICIPANTS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7259300" y="9229725"/>
            <a:ext cx="152400" cy="180975"/>
          </a:xfrm>
          <a:prstGeom prst="rect">
            <a:avLst/>
          </a:prstGeom>
        </p:spPr>
        <p:txBody>
          <a:bodyPr anchor="t" rtlCol="false" tIns="0" lIns="0" bIns="0" rIns="0" wrap="none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>
                <a:solidFill>
                  <a:srgbClr val="FFFFFF"/>
                </a:solidFill>
                <a:latin typeface="Gordita"/>
                <a:ea typeface="Gordita"/>
                <a:cs typeface="Gordita"/>
                <a:sym typeface="Gordita"/>
              </a:rPr>
              <a:t>2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256759" y="3172867"/>
            <a:ext cx="2060020" cy="8159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49"/>
              </a:lnSpc>
            </a:pPr>
            <a:r>
              <a:rPr lang="en-US" sz="2499" b="true">
                <a:solidFill>
                  <a:srgbClr val="025E73"/>
                </a:solidFill>
                <a:latin typeface="Gordita Bold"/>
                <a:ea typeface="Gordita Bold"/>
                <a:cs typeface="Gordita Bold"/>
                <a:sym typeface="Gordita Bold"/>
              </a:rPr>
              <a:t>PROGRAM </a:t>
            </a:r>
          </a:p>
          <a:p>
            <a:pPr algn="l">
              <a:lnSpc>
                <a:spcPts val="3249"/>
              </a:lnSpc>
            </a:pPr>
            <a:r>
              <a:rPr lang="en-US" sz="2499" b="true">
                <a:solidFill>
                  <a:srgbClr val="025E73"/>
                </a:solidFill>
                <a:latin typeface="Gordita Bold"/>
                <a:ea typeface="Gordita Bold"/>
                <a:cs typeface="Gordita Bold"/>
                <a:sym typeface="Gordita Bold"/>
              </a:rPr>
              <a:t>FUNDERS</a:t>
            </a:r>
          </a:p>
        </p:txBody>
      </p:sp>
      <p:sp>
        <p:nvSpPr>
          <p:cNvPr name="AutoShape 20" id="20"/>
          <p:cNvSpPr/>
          <p:nvPr/>
        </p:nvSpPr>
        <p:spPr>
          <a:xfrm>
            <a:off x="1028700" y="2037917"/>
            <a:ext cx="1494277" cy="0"/>
          </a:xfrm>
          <a:prstGeom prst="line">
            <a:avLst/>
          </a:prstGeom>
          <a:ln cap="flat" w="114300">
            <a:solidFill>
              <a:srgbClr val="025E73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21" id="21"/>
          <p:cNvSpPr txBox="true"/>
          <p:nvPr/>
        </p:nvSpPr>
        <p:spPr>
          <a:xfrm rot="0">
            <a:off x="1028700" y="1000125"/>
            <a:ext cx="8743651" cy="555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50"/>
              </a:lnSpc>
            </a:pPr>
            <a:r>
              <a:rPr lang="en-US" sz="3500" b="true">
                <a:solidFill>
                  <a:srgbClr val="025E73"/>
                </a:solidFill>
                <a:latin typeface="Gordita Bold"/>
                <a:ea typeface="Gordita Bold"/>
                <a:cs typeface="Gordita Bold"/>
                <a:sym typeface="Gordita Bold"/>
              </a:rPr>
              <a:t>PROGRAM PARTNERS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>
  <p:cSld>
    <p:bg>
      <p:bgPr>
        <a:solidFill>
          <a:srgbClr val="D6E4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2867506"/>
            <a:ext cx="15136323" cy="46188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192"/>
              </a:lnSpc>
            </a:pPr>
            <a:r>
              <a:rPr lang="en-US" sz="6911">
                <a:solidFill>
                  <a:srgbClr val="025E73"/>
                </a:solidFill>
                <a:latin typeface="Gordita"/>
                <a:ea typeface="Gordita"/>
                <a:cs typeface="Gordita"/>
                <a:sym typeface="Gordita"/>
              </a:rPr>
              <a:t>In Canada, approximately </a:t>
            </a:r>
            <a:r>
              <a:rPr lang="en-US" sz="6911" b="true">
                <a:solidFill>
                  <a:srgbClr val="025E73"/>
                </a:solidFill>
                <a:latin typeface="Gordita Bold"/>
                <a:ea typeface="Gordita Bold"/>
                <a:cs typeface="Gordita Bold"/>
                <a:sym typeface="Gordita Bold"/>
              </a:rPr>
              <a:t>4.7 million</a:t>
            </a:r>
            <a:r>
              <a:rPr lang="en-US" sz="6911">
                <a:solidFill>
                  <a:srgbClr val="025E73"/>
                </a:solidFill>
                <a:latin typeface="Gordita"/>
                <a:ea typeface="Gordita"/>
                <a:cs typeface="Gordita"/>
                <a:sym typeface="Gordita"/>
              </a:rPr>
              <a:t> tonnes of plastic is introduced annually to the domestic market.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7259300" y="9229725"/>
            <a:ext cx="152400" cy="180975"/>
          </a:xfrm>
          <a:prstGeom prst="rect">
            <a:avLst/>
          </a:prstGeom>
        </p:spPr>
        <p:txBody>
          <a:bodyPr anchor="t" rtlCol="false" tIns="0" lIns="0" bIns="0" rIns="0" wrap="none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>
                <a:solidFill>
                  <a:srgbClr val="FFFFFF"/>
                </a:solidFill>
                <a:latin typeface="Gordita"/>
                <a:ea typeface="Gordita"/>
                <a:cs typeface="Gordita"/>
                <a:sym typeface="Gordita"/>
              </a:rPr>
              <a:t>3</a:t>
            </a:r>
          </a:p>
        </p:txBody>
      </p:sp>
      <p:sp>
        <p:nvSpPr>
          <p:cNvPr name="AutoShape 4" id="4"/>
          <p:cNvSpPr/>
          <p:nvPr/>
        </p:nvSpPr>
        <p:spPr>
          <a:xfrm>
            <a:off x="1070099" y="2058797"/>
            <a:ext cx="1494277" cy="0"/>
          </a:xfrm>
          <a:prstGeom prst="line">
            <a:avLst/>
          </a:prstGeom>
          <a:ln cap="flat" w="114300">
            <a:solidFill>
              <a:srgbClr val="025E73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5" id="5"/>
          <p:cNvSpPr txBox="true"/>
          <p:nvPr/>
        </p:nvSpPr>
        <p:spPr>
          <a:xfrm rot="0">
            <a:off x="1070099" y="1021005"/>
            <a:ext cx="8743651" cy="555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50"/>
              </a:lnSpc>
            </a:pPr>
            <a:r>
              <a:rPr lang="en-US" sz="3500" b="true">
                <a:solidFill>
                  <a:srgbClr val="025E73"/>
                </a:solidFill>
                <a:latin typeface="Gordita Bold"/>
                <a:ea typeface="Gordita Bold"/>
                <a:cs typeface="Gordita Bold"/>
                <a:sym typeface="Gordita Bold"/>
              </a:rPr>
              <a:t>THE CHALLENGE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>
  <p:cSld>
    <p:bg>
      <p:bgPr>
        <a:solidFill>
          <a:srgbClr val="D6E4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2867506"/>
            <a:ext cx="15669179" cy="57818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192"/>
              </a:lnSpc>
            </a:pPr>
            <a:r>
              <a:rPr lang="en-US" sz="6911">
                <a:solidFill>
                  <a:srgbClr val="025E73"/>
                </a:solidFill>
                <a:latin typeface="Gordita"/>
                <a:ea typeface="Gordita"/>
                <a:cs typeface="Gordita"/>
                <a:sym typeface="Gordita"/>
              </a:rPr>
              <a:t>Plastics in</a:t>
            </a:r>
            <a:r>
              <a:rPr lang="en-US" sz="6911">
                <a:solidFill>
                  <a:srgbClr val="025E73"/>
                </a:solidFill>
                <a:latin typeface="Gordita"/>
                <a:ea typeface="Gordita"/>
                <a:cs typeface="Gordita"/>
                <a:sym typeface="Gordita"/>
              </a:rPr>
              <a:t> con</a:t>
            </a:r>
            <a:r>
              <a:rPr lang="en-US" sz="6911">
                <a:solidFill>
                  <a:srgbClr val="025E73"/>
                </a:solidFill>
                <a:latin typeface="Gordita"/>
                <a:ea typeface="Gordita"/>
                <a:cs typeface="Gordita"/>
                <a:sym typeface="Gordita"/>
              </a:rPr>
              <a:t>struction have received virtually no attention despite comprising approximately </a:t>
            </a:r>
            <a:r>
              <a:rPr lang="en-US" sz="6911" b="true">
                <a:solidFill>
                  <a:srgbClr val="025E73"/>
                </a:solidFill>
                <a:latin typeface="Gordita Bold"/>
                <a:ea typeface="Gordita Bold"/>
                <a:cs typeface="Gordita Bold"/>
                <a:sym typeface="Gordita Bold"/>
              </a:rPr>
              <a:t>30% of all plastic waste generated</a:t>
            </a:r>
            <a:r>
              <a:rPr lang="en-US" sz="6911">
                <a:solidFill>
                  <a:srgbClr val="025E73"/>
                </a:solidFill>
                <a:latin typeface="Gordita"/>
                <a:ea typeface="Gordita"/>
                <a:cs typeface="Gordita"/>
                <a:sym typeface="Gordita"/>
              </a:rPr>
              <a:t> an</a:t>
            </a:r>
            <a:r>
              <a:rPr lang="en-US" sz="6911">
                <a:solidFill>
                  <a:srgbClr val="025E73"/>
                </a:solidFill>
                <a:latin typeface="Gordita"/>
                <a:ea typeface="Gordita"/>
                <a:cs typeface="Gordita"/>
                <a:sym typeface="Gordita"/>
              </a:rPr>
              <a:t>d 6%-9% of </a:t>
            </a:r>
            <a:r>
              <a:rPr lang="en-US" sz="6911">
                <a:solidFill>
                  <a:srgbClr val="025E73"/>
                </a:solidFill>
                <a:latin typeface="Gordita"/>
                <a:ea typeface="Gordita"/>
                <a:cs typeface="Gordita"/>
                <a:sym typeface="Gordita"/>
              </a:rPr>
              <a:t>all</a:t>
            </a:r>
            <a:r>
              <a:rPr lang="en-US" sz="6911">
                <a:solidFill>
                  <a:srgbClr val="025E73"/>
                </a:solidFill>
                <a:latin typeface="Gordita"/>
                <a:ea typeface="Gordita"/>
                <a:cs typeface="Gordita"/>
                <a:sym typeface="Gordita"/>
              </a:rPr>
              <a:t> CRD waste</a:t>
            </a:r>
            <a:r>
              <a:rPr lang="en-US" sz="6911">
                <a:solidFill>
                  <a:srgbClr val="025E73"/>
                </a:solidFill>
                <a:latin typeface="Gordita"/>
                <a:ea typeface="Gordita"/>
                <a:cs typeface="Gordita"/>
                <a:sym typeface="Gordita"/>
              </a:rPr>
              <a:t>.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7259300" y="9229725"/>
            <a:ext cx="152400" cy="180975"/>
          </a:xfrm>
          <a:prstGeom prst="rect">
            <a:avLst/>
          </a:prstGeom>
        </p:spPr>
        <p:txBody>
          <a:bodyPr anchor="t" rtlCol="false" tIns="0" lIns="0" bIns="0" rIns="0" wrap="none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>
                <a:solidFill>
                  <a:srgbClr val="FFFFFF"/>
                </a:solidFill>
                <a:latin typeface="Gordita"/>
                <a:ea typeface="Gordita"/>
                <a:cs typeface="Gordita"/>
                <a:sym typeface="Gordita"/>
              </a:rPr>
              <a:t>4</a:t>
            </a:r>
          </a:p>
        </p:txBody>
      </p:sp>
      <p:sp>
        <p:nvSpPr>
          <p:cNvPr name="AutoShape 4" id="4"/>
          <p:cNvSpPr/>
          <p:nvPr/>
        </p:nvSpPr>
        <p:spPr>
          <a:xfrm>
            <a:off x="1070099" y="2058797"/>
            <a:ext cx="1494277" cy="0"/>
          </a:xfrm>
          <a:prstGeom prst="line">
            <a:avLst/>
          </a:prstGeom>
          <a:ln cap="flat" w="114300">
            <a:solidFill>
              <a:srgbClr val="025E73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5" id="5"/>
          <p:cNvSpPr txBox="true"/>
          <p:nvPr/>
        </p:nvSpPr>
        <p:spPr>
          <a:xfrm rot="0">
            <a:off x="1070099" y="1021005"/>
            <a:ext cx="8743651" cy="555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50"/>
              </a:lnSpc>
            </a:pPr>
            <a:r>
              <a:rPr lang="en-US" sz="3500" b="true">
                <a:solidFill>
                  <a:srgbClr val="025E73"/>
                </a:solidFill>
                <a:latin typeface="Gordita Bold"/>
                <a:ea typeface="Gordita Bold"/>
                <a:cs typeface="Gordita Bold"/>
                <a:sym typeface="Gordita Bold"/>
              </a:rPr>
              <a:t>THE CHALLENGE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>
  <p:cSld>
    <p:bg>
      <p:bgPr>
        <a:solidFill>
          <a:srgbClr val="D6E4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2867506"/>
            <a:ext cx="15136323" cy="46198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192"/>
              </a:lnSpc>
            </a:pPr>
            <a:r>
              <a:rPr lang="en-US" sz="6911">
                <a:solidFill>
                  <a:srgbClr val="025E73"/>
                </a:solidFill>
                <a:latin typeface="Gordita"/>
                <a:ea typeface="Gordita"/>
                <a:cs typeface="Gordita"/>
                <a:sym typeface="Gordita"/>
              </a:rPr>
              <a:t>Currently, virtually all plastic ge</a:t>
            </a:r>
            <a:r>
              <a:rPr lang="en-US" sz="6911">
                <a:solidFill>
                  <a:srgbClr val="025E73"/>
                </a:solidFill>
                <a:latin typeface="Gordita"/>
                <a:ea typeface="Gordita"/>
                <a:cs typeface="Gordita"/>
                <a:sym typeface="Gordita"/>
              </a:rPr>
              <a:t>n</a:t>
            </a:r>
            <a:r>
              <a:rPr lang="en-US" sz="6911">
                <a:solidFill>
                  <a:srgbClr val="025E73"/>
                </a:solidFill>
                <a:latin typeface="Gordita"/>
                <a:ea typeface="Gordita"/>
                <a:cs typeface="Gordita"/>
                <a:sym typeface="Gordita"/>
              </a:rPr>
              <a:t>erated on construction sites in Canada goes to </a:t>
            </a:r>
            <a:r>
              <a:rPr lang="en-US" sz="6911" b="true">
                <a:solidFill>
                  <a:srgbClr val="025E73"/>
                </a:solidFill>
                <a:latin typeface="Gordita Bold"/>
                <a:ea typeface="Gordita Bold"/>
                <a:cs typeface="Gordita Bold"/>
                <a:sym typeface="Gordita Bold"/>
              </a:rPr>
              <a:t>waste-to-energy, landfill or is buried on site</a:t>
            </a:r>
            <a:r>
              <a:rPr lang="en-US" sz="6911">
                <a:solidFill>
                  <a:srgbClr val="025E73"/>
                </a:solidFill>
                <a:latin typeface="Gordita"/>
                <a:ea typeface="Gordita"/>
                <a:cs typeface="Gordita"/>
                <a:sym typeface="Gordita"/>
              </a:rPr>
              <a:t>.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7259300" y="9229725"/>
            <a:ext cx="152400" cy="180975"/>
          </a:xfrm>
          <a:prstGeom prst="rect">
            <a:avLst/>
          </a:prstGeom>
        </p:spPr>
        <p:txBody>
          <a:bodyPr anchor="t" rtlCol="false" tIns="0" lIns="0" bIns="0" rIns="0" wrap="none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>
                <a:solidFill>
                  <a:srgbClr val="FFFFFF"/>
                </a:solidFill>
                <a:latin typeface="Gordita"/>
                <a:ea typeface="Gordita"/>
                <a:cs typeface="Gordita"/>
                <a:sym typeface="Gordita"/>
              </a:rPr>
              <a:t>5</a:t>
            </a:r>
          </a:p>
        </p:txBody>
      </p:sp>
      <p:sp>
        <p:nvSpPr>
          <p:cNvPr name="AutoShape 4" id="4"/>
          <p:cNvSpPr/>
          <p:nvPr/>
        </p:nvSpPr>
        <p:spPr>
          <a:xfrm>
            <a:off x="1070099" y="2058797"/>
            <a:ext cx="1494277" cy="0"/>
          </a:xfrm>
          <a:prstGeom prst="line">
            <a:avLst/>
          </a:prstGeom>
          <a:ln cap="flat" w="114300">
            <a:solidFill>
              <a:srgbClr val="025E73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5" id="5"/>
          <p:cNvSpPr txBox="true"/>
          <p:nvPr/>
        </p:nvSpPr>
        <p:spPr>
          <a:xfrm rot="0">
            <a:off x="1070099" y="1021005"/>
            <a:ext cx="8743651" cy="555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50"/>
              </a:lnSpc>
            </a:pPr>
            <a:r>
              <a:rPr lang="en-US" sz="3500" b="true">
                <a:solidFill>
                  <a:srgbClr val="025E73"/>
                </a:solidFill>
                <a:latin typeface="Gordita Bold"/>
                <a:ea typeface="Gordita Bold"/>
                <a:cs typeface="Gordita Bold"/>
                <a:sym typeface="Gordita Bold"/>
              </a:rPr>
              <a:t>THE CHALLENGE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>
  <p:cSld>
    <p:bg>
      <p:bgPr>
        <a:solidFill>
          <a:srgbClr val="D6E4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2867506"/>
            <a:ext cx="15136323" cy="57818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192"/>
              </a:lnSpc>
            </a:pPr>
            <a:r>
              <a:rPr lang="en-US" sz="6911">
                <a:solidFill>
                  <a:srgbClr val="025E73"/>
                </a:solidFill>
                <a:latin typeface="Gordita"/>
                <a:ea typeface="Gordita"/>
                <a:cs typeface="Gordita"/>
                <a:sym typeface="Gordita"/>
              </a:rPr>
              <a:t>Environment and Climate Change</a:t>
            </a:r>
            <a:r>
              <a:rPr lang="en-US" sz="6911">
                <a:solidFill>
                  <a:srgbClr val="025E73"/>
                </a:solidFill>
                <a:latin typeface="Gordita"/>
                <a:ea typeface="Gordita"/>
                <a:cs typeface="Gordita"/>
                <a:sym typeface="Gordita"/>
              </a:rPr>
              <a:t> </a:t>
            </a:r>
            <a:r>
              <a:rPr lang="en-US" sz="6911">
                <a:solidFill>
                  <a:srgbClr val="025E73"/>
                </a:solidFill>
                <a:latin typeface="Gordita"/>
                <a:ea typeface="Gordita"/>
                <a:cs typeface="Gordita"/>
                <a:sym typeface="Gordita"/>
              </a:rPr>
              <a:t>Ca</a:t>
            </a:r>
            <a:r>
              <a:rPr lang="en-US" sz="6911">
                <a:solidFill>
                  <a:srgbClr val="025E73"/>
                </a:solidFill>
                <a:latin typeface="Gordita"/>
                <a:ea typeface="Gordita"/>
                <a:cs typeface="Gordita"/>
                <a:sym typeface="Gordita"/>
              </a:rPr>
              <a:t>n</a:t>
            </a:r>
            <a:r>
              <a:rPr lang="en-US" sz="6911">
                <a:solidFill>
                  <a:srgbClr val="025E73"/>
                </a:solidFill>
                <a:latin typeface="Gordita"/>
                <a:ea typeface="Gordita"/>
                <a:cs typeface="Gordita"/>
                <a:sym typeface="Gordita"/>
              </a:rPr>
              <a:t>ada estimates that unrecovered plastics represented a lost economic opportunity of </a:t>
            </a:r>
            <a:r>
              <a:rPr lang="en-US" sz="6911" b="true">
                <a:solidFill>
                  <a:srgbClr val="025E73"/>
                </a:solidFill>
                <a:latin typeface="Gordita Bold"/>
                <a:ea typeface="Gordita Bold"/>
                <a:cs typeface="Gordita Bold"/>
                <a:sym typeface="Gordita Bold"/>
              </a:rPr>
              <a:t>$7.8 billion annually.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7259300" y="9229725"/>
            <a:ext cx="152400" cy="180975"/>
          </a:xfrm>
          <a:prstGeom prst="rect">
            <a:avLst/>
          </a:prstGeom>
        </p:spPr>
        <p:txBody>
          <a:bodyPr anchor="t" rtlCol="false" tIns="0" lIns="0" bIns="0" rIns="0" wrap="none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>
                <a:solidFill>
                  <a:srgbClr val="FFFFFF"/>
                </a:solidFill>
                <a:latin typeface="Gordita"/>
                <a:ea typeface="Gordita"/>
                <a:cs typeface="Gordita"/>
                <a:sym typeface="Gordita"/>
              </a:rPr>
              <a:t>6</a:t>
            </a:r>
          </a:p>
        </p:txBody>
      </p:sp>
      <p:sp>
        <p:nvSpPr>
          <p:cNvPr name="AutoShape 4" id="4"/>
          <p:cNvSpPr/>
          <p:nvPr/>
        </p:nvSpPr>
        <p:spPr>
          <a:xfrm>
            <a:off x="1070099" y="2058797"/>
            <a:ext cx="1494277" cy="0"/>
          </a:xfrm>
          <a:prstGeom prst="line">
            <a:avLst/>
          </a:prstGeom>
          <a:ln cap="flat" w="114300">
            <a:solidFill>
              <a:srgbClr val="025E73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5" id="5"/>
          <p:cNvSpPr txBox="true"/>
          <p:nvPr/>
        </p:nvSpPr>
        <p:spPr>
          <a:xfrm rot="0">
            <a:off x="1070099" y="1021005"/>
            <a:ext cx="8743651" cy="555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50"/>
              </a:lnSpc>
            </a:pPr>
            <a:r>
              <a:rPr lang="en-US" sz="3500" b="true">
                <a:solidFill>
                  <a:srgbClr val="025E73"/>
                </a:solidFill>
                <a:latin typeface="Gordita Bold"/>
                <a:ea typeface="Gordita Bold"/>
                <a:cs typeface="Gordita Bold"/>
                <a:sym typeface="Gordita Bold"/>
              </a:rPr>
              <a:t>THE CHALLENGE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6E4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69494" y="613268"/>
            <a:ext cx="8244741" cy="9060464"/>
          </a:xfrm>
          <a:custGeom>
            <a:avLst/>
            <a:gdLst/>
            <a:ahLst/>
            <a:cxnLst/>
            <a:rect r="r" b="b" t="t" l="l"/>
            <a:pathLst>
              <a:path h="9060464" w="8244741">
                <a:moveTo>
                  <a:pt x="0" y="0"/>
                </a:moveTo>
                <a:lnTo>
                  <a:pt x="8244741" y="0"/>
                </a:lnTo>
                <a:lnTo>
                  <a:pt x="8244741" y="9060464"/>
                </a:lnTo>
                <a:lnTo>
                  <a:pt x="0" y="906046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792" r="0" b="-11683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144000" y="613268"/>
            <a:ext cx="8574506" cy="9060464"/>
          </a:xfrm>
          <a:custGeom>
            <a:avLst/>
            <a:gdLst/>
            <a:ahLst/>
            <a:cxnLst/>
            <a:rect r="r" b="b" t="t" l="l"/>
            <a:pathLst>
              <a:path h="9060464" w="8574506">
                <a:moveTo>
                  <a:pt x="0" y="0"/>
                </a:moveTo>
                <a:lnTo>
                  <a:pt x="8574506" y="0"/>
                </a:lnTo>
                <a:lnTo>
                  <a:pt x="8574506" y="9060464"/>
                </a:lnTo>
                <a:lnTo>
                  <a:pt x="0" y="906046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13932" r="0" b="-12249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6E4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10362870" y="-428601"/>
            <a:ext cx="9345045" cy="9345045"/>
            <a:chOff x="0" y="0"/>
            <a:chExt cx="6350000" cy="6350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6350000" cy="6351270"/>
            </a:xfrm>
            <a:custGeom>
              <a:avLst/>
              <a:gdLst/>
              <a:ahLst/>
              <a:cxnLst/>
              <a:rect r="r" b="b" t="t" l="l"/>
              <a:pathLst>
                <a:path h="6351270" w="6350000">
                  <a:moveTo>
                    <a:pt x="0" y="5955030"/>
                  </a:moveTo>
                  <a:lnTo>
                    <a:pt x="0" y="394970"/>
                  </a:lnTo>
                  <a:cubicBezTo>
                    <a:pt x="0" y="176530"/>
                    <a:pt x="176530" y="0"/>
                    <a:pt x="394970" y="0"/>
                  </a:cubicBezTo>
                  <a:lnTo>
                    <a:pt x="5956300" y="0"/>
                  </a:lnTo>
                  <a:cubicBezTo>
                    <a:pt x="6173470" y="0"/>
                    <a:pt x="6350000" y="176530"/>
                    <a:pt x="6350000" y="394970"/>
                  </a:cubicBezTo>
                  <a:cubicBezTo>
                    <a:pt x="6350000" y="394970"/>
                    <a:pt x="6350000" y="394970"/>
                    <a:pt x="6350000" y="394970"/>
                  </a:cubicBezTo>
                  <a:lnTo>
                    <a:pt x="6350000" y="5956300"/>
                  </a:lnTo>
                  <a:cubicBezTo>
                    <a:pt x="6350000" y="6174740"/>
                    <a:pt x="6173470" y="6351270"/>
                    <a:pt x="5955030" y="6351270"/>
                  </a:cubicBezTo>
                  <a:lnTo>
                    <a:pt x="5955030" y="6351270"/>
                  </a:lnTo>
                  <a:lnTo>
                    <a:pt x="394970" y="6351270"/>
                  </a:lnTo>
                  <a:cubicBezTo>
                    <a:pt x="176530" y="6350000"/>
                    <a:pt x="0" y="6173470"/>
                    <a:pt x="0" y="5955030"/>
                  </a:cubicBezTo>
                  <a:cubicBezTo>
                    <a:pt x="0" y="5955030"/>
                    <a:pt x="0" y="5955030"/>
                    <a:pt x="0" y="5955030"/>
                  </a:cubicBezTo>
                  <a:close/>
                </a:path>
              </a:pathLst>
            </a:custGeom>
            <a:blipFill>
              <a:blip r:embed="rId2"/>
              <a:stretch>
                <a:fillRect l="0" t="-58" r="0" b="-58"/>
              </a:stretch>
            </a:blipFill>
          </p:spPr>
        </p:sp>
      </p:grpSp>
      <p:sp>
        <p:nvSpPr>
          <p:cNvPr name="TextBox 4" id="4"/>
          <p:cNvSpPr txBox="true"/>
          <p:nvPr/>
        </p:nvSpPr>
        <p:spPr>
          <a:xfrm rot="0">
            <a:off x="1391431" y="4120096"/>
            <a:ext cx="7974592" cy="25520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119"/>
              </a:lnSpc>
            </a:pPr>
            <a:r>
              <a:rPr lang="en-US" sz="3199" spc="89">
                <a:solidFill>
                  <a:srgbClr val="025E73"/>
                </a:solidFill>
                <a:latin typeface="Gordita"/>
                <a:ea typeface="Gordita"/>
                <a:cs typeface="Gordita"/>
                <a:sym typeface="Gordita"/>
              </a:rPr>
              <a:t>Demonstrate the feasibility of circular economic solution for plastics generated from construction and renovation activities.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391431" y="1523053"/>
            <a:ext cx="8337487" cy="1374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00"/>
              </a:lnSpc>
            </a:pPr>
            <a:r>
              <a:rPr lang="en-US" sz="3000" b="true">
                <a:solidFill>
                  <a:srgbClr val="025E73"/>
                </a:solidFill>
                <a:latin typeface="Gordita Bold"/>
                <a:ea typeface="Gordita Bold"/>
                <a:cs typeface="Gordita Bold"/>
                <a:sym typeface="Gordita Bold"/>
              </a:rPr>
              <a:t>CONSTRUCTION PLASTICS INITIATIVE</a:t>
            </a:r>
          </a:p>
          <a:p>
            <a:pPr algn="l">
              <a:lnSpc>
                <a:spcPts val="7149"/>
              </a:lnSpc>
            </a:pPr>
            <a:r>
              <a:rPr lang="en-US" sz="5499" b="true">
                <a:solidFill>
                  <a:srgbClr val="025E73"/>
                </a:solidFill>
                <a:latin typeface="Gordita Bold"/>
                <a:ea typeface="Gordita Bold"/>
                <a:cs typeface="Gordita Bold"/>
                <a:sym typeface="Gordita Bold"/>
              </a:rPr>
              <a:t>PURPOSE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7259300" y="9229725"/>
            <a:ext cx="152400" cy="180975"/>
          </a:xfrm>
          <a:prstGeom prst="rect">
            <a:avLst/>
          </a:prstGeom>
        </p:spPr>
        <p:txBody>
          <a:bodyPr anchor="t" rtlCol="false" tIns="0" lIns="0" bIns="0" rIns="0" wrap="none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>
                <a:solidFill>
                  <a:srgbClr val="025E73"/>
                </a:solidFill>
                <a:latin typeface="Gordita"/>
                <a:ea typeface="Gordita"/>
                <a:cs typeface="Gordita"/>
                <a:sym typeface="Gordita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6E4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1000125"/>
            <a:ext cx="3743047" cy="1127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49"/>
              </a:lnSpc>
            </a:pPr>
            <a:r>
              <a:rPr lang="en-US" sz="3499" b="true">
                <a:solidFill>
                  <a:srgbClr val="025E73"/>
                </a:solidFill>
                <a:latin typeface="Jost 1 Bold"/>
                <a:ea typeface="Jost 1 Bold"/>
                <a:cs typeface="Jost 1 Bold"/>
                <a:sym typeface="Jost 1 Bold"/>
              </a:rPr>
              <a:t>PARTICIPATING SITES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028700" y="2841222"/>
            <a:ext cx="4340274" cy="59715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757"/>
              </a:lnSpc>
            </a:pPr>
            <a:r>
              <a:rPr lang="en-US" sz="3398" b="true">
                <a:solidFill>
                  <a:srgbClr val="025E73"/>
                </a:solidFill>
                <a:latin typeface="Gordita Bold"/>
                <a:ea typeface="Gordita Bold"/>
                <a:cs typeface="Gordita Bold"/>
                <a:sym typeface="Gordita Bold"/>
              </a:rPr>
              <a:t>8 sites participated </a:t>
            </a:r>
          </a:p>
          <a:p>
            <a:pPr algn="l">
              <a:lnSpc>
                <a:spcPts val="4757"/>
              </a:lnSpc>
            </a:pPr>
          </a:p>
          <a:p>
            <a:pPr algn="l">
              <a:lnSpc>
                <a:spcPts val="4757"/>
              </a:lnSpc>
              <a:spcBef>
                <a:spcPct val="0"/>
              </a:spcBef>
            </a:pPr>
            <a:r>
              <a:rPr lang="en-US" sz="3398">
                <a:solidFill>
                  <a:srgbClr val="025E73"/>
                </a:solidFill>
                <a:latin typeface="Gordita"/>
                <a:ea typeface="Gordita"/>
                <a:cs typeface="Gordita"/>
                <a:sym typeface="Gordita"/>
              </a:rPr>
              <a:t>4 in</a:t>
            </a:r>
            <a:r>
              <a:rPr lang="en-US" sz="3398">
                <a:solidFill>
                  <a:srgbClr val="025E73"/>
                </a:solidFill>
                <a:latin typeface="Gordita"/>
                <a:ea typeface="Gordita"/>
                <a:cs typeface="Gordita"/>
                <a:sym typeface="Gordita"/>
              </a:rPr>
              <a:t>stitutional</a:t>
            </a:r>
          </a:p>
          <a:p>
            <a:pPr algn="l">
              <a:lnSpc>
                <a:spcPts val="4757"/>
              </a:lnSpc>
              <a:spcBef>
                <a:spcPct val="0"/>
              </a:spcBef>
            </a:pPr>
            <a:r>
              <a:rPr lang="en-US" sz="3398">
                <a:solidFill>
                  <a:srgbClr val="025E73"/>
                </a:solidFill>
                <a:latin typeface="Gordita"/>
                <a:ea typeface="Gordita"/>
                <a:cs typeface="Gordita"/>
                <a:sym typeface="Gordita"/>
              </a:rPr>
              <a:t>3 commercial</a:t>
            </a:r>
          </a:p>
          <a:p>
            <a:pPr algn="l">
              <a:lnSpc>
                <a:spcPts val="4757"/>
              </a:lnSpc>
              <a:spcBef>
                <a:spcPct val="0"/>
              </a:spcBef>
            </a:pPr>
            <a:r>
              <a:rPr lang="en-US" sz="3398">
                <a:solidFill>
                  <a:srgbClr val="025E73"/>
                </a:solidFill>
                <a:latin typeface="Gordita"/>
                <a:ea typeface="Gordita"/>
                <a:cs typeface="Gordita"/>
                <a:sym typeface="Gordita"/>
              </a:rPr>
              <a:t>1 infrastructure</a:t>
            </a:r>
          </a:p>
          <a:p>
            <a:pPr algn="l">
              <a:lnSpc>
                <a:spcPts val="4757"/>
              </a:lnSpc>
              <a:spcBef>
                <a:spcPct val="0"/>
              </a:spcBef>
            </a:pPr>
          </a:p>
          <a:p>
            <a:pPr algn="l">
              <a:lnSpc>
                <a:spcPts val="4757"/>
              </a:lnSpc>
              <a:spcBef>
                <a:spcPct val="0"/>
              </a:spcBef>
            </a:pPr>
            <a:r>
              <a:rPr lang="en-US" sz="3398">
                <a:solidFill>
                  <a:srgbClr val="025E73"/>
                </a:solidFill>
                <a:latin typeface="Gordita"/>
                <a:ea typeface="Gordita"/>
                <a:cs typeface="Gordita"/>
                <a:sym typeface="Gordita"/>
              </a:rPr>
              <a:t>Varying timelines between Jan-Dec 2025 depending on project stage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5954647" y="1028700"/>
            <a:ext cx="10729782" cy="7562914"/>
            <a:chOff x="0" y="0"/>
            <a:chExt cx="10078720" cy="7104012"/>
          </a:xfrm>
        </p:grpSpPr>
        <p:sp>
          <p:nvSpPr>
            <p:cNvPr name="Freeform 5" id="5" descr="A map of a city with many pins marking various locations.  AI generated content"/>
            <p:cNvSpPr/>
            <p:nvPr/>
          </p:nvSpPr>
          <p:spPr>
            <a:xfrm flipH="false" flipV="false" rot="0">
              <a:off x="0" y="0"/>
              <a:ext cx="10078720" cy="7103999"/>
            </a:xfrm>
            <a:custGeom>
              <a:avLst/>
              <a:gdLst/>
              <a:ahLst/>
              <a:cxnLst/>
              <a:rect r="r" b="b" t="t" l="l"/>
              <a:pathLst>
                <a:path h="7103999" w="10078720">
                  <a:moveTo>
                    <a:pt x="0" y="0"/>
                  </a:moveTo>
                  <a:lnTo>
                    <a:pt x="10078720" y="0"/>
                  </a:lnTo>
                  <a:lnTo>
                    <a:pt x="10078720" y="7103999"/>
                  </a:lnTo>
                  <a:lnTo>
                    <a:pt x="0" y="71039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00" t="-301" r="-168" b="-10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13958718" y="6021577"/>
            <a:ext cx="2727076" cy="2570023"/>
            <a:chOff x="0" y="0"/>
            <a:chExt cx="1921205" cy="1810563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921256" cy="1810512"/>
            </a:xfrm>
            <a:custGeom>
              <a:avLst/>
              <a:gdLst/>
              <a:ahLst/>
              <a:cxnLst/>
              <a:rect r="r" b="b" t="t" l="l"/>
              <a:pathLst>
                <a:path h="1810512" w="1921256">
                  <a:moveTo>
                    <a:pt x="0" y="1810512"/>
                  </a:moveTo>
                  <a:lnTo>
                    <a:pt x="1921256" y="1810512"/>
                  </a:lnTo>
                  <a:lnTo>
                    <a:pt x="192125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8" id="8"/>
          <p:cNvGrpSpPr/>
          <p:nvPr/>
        </p:nvGrpSpPr>
        <p:grpSpPr>
          <a:xfrm rot="0">
            <a:off x="14045248" y="6372296"/>
            <a:ext cx="468711" cy="406423"/>
            <a:chOff x="0" y="0"/>
            <a:chExt cx="440271" cy="381762"/>
          </a:xfrm>
        </p:grpSpPr>
        <p:sp>
          <p:nvSpPr>
            <p:cNvPr name="Freeform 9" id="9" descr="A row of colored dots is shown on a white background.  AI generated content"/>
            <p:cNvSpPr/>
            <p:nvPr/>
          </p:nvSpPr>
          <p:spPr>
            <a:xfrm flipH="false" flipV="false" rot="0">
              <a:off x="0" y="0"/>
              <a:ext cx="440309" cy="381762"/>
            </a:xfrm>
            <a:custGeom>
              <a:avLst/>
              <a:gdLst/>
              <a:ahLst/>
              <a:cxnLst/>
              <a:rect r="r" b="b" t="t" l="l"/>
              <a:pathLst>
                <a:path h="381762" w="440309">
                  <a:moveTo>
                    <a:pt x="0" y="0"/>
                  </a:moveTo>
                  <a:lnTo>
                    <a:pt x="440309" y="0"/>
                  </a:lnTo>
                  <a:lnTo>
                    <a:pt x="440309" y="381762"/>
                  </a:lnTo>
                  <a:lnTo>
                    <a:pt x="0" y="3817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4785" t="-4870" r="-4413" b="-5023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14063271" y="6832828"/>
            <a:ext cx="468711" cy="352341"/>
            <a:chOff x="0" y="0"/>
            <a:chExt cx="440271" cy="330962"/>
          </a:xfrm>
        </p:grpSpPr>
        <p:sp>
          <p:nvSpPr>
            <p:cNvPr name="Freeform 11" id="11" descr="A row of colored dots is shown on a white background.  AI generated content"/>
            <p:cNvSpPr/>
            <p:nvPr/>
          </p:nvSpPr>
          <p:spPr>
            <a:xfrm flipH="false" flipV="false" rot="0">
              <a:off x="0" y="0"/>
              <a:ext cx="440309" cy="330962"/>
            </a:xfrm>
            <a:custGeom>
              <a:avLst/>
              <a:gdLst/>
              <a:ahLst/>
              <a:cxnLst/>
              <a:rect r="r" b="b" t="t" l="l"/>
              <a:pathLst>
                <a:path h="330962" w="440309">
                  <a:moveTo>
                    <a:pt x="0" y="0"/>
                  </a:moveTo>
                  <a:lnTo>
                    <a:pt x="440309" y="0"/>
                  </a:lnTo>
                  <a:lnTo>
                    <a:pt x="440309" y="330962"/>
                  </a:lnTo>
                  <a:lnTo>
                    <a:pt x="0" y="3309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4410" t="-5928" r="-4788" b="-5165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14063271" y="7185169"/>
            <a:ext cx="392997" cy="352355"/>
            <a:chOff x="0" y="0"/>
            <a:chExt cx="369151" cy="330975"/>
          </a:xfrm>
        </p:grpSpPr>
        <p:sp>
          <p:nvSpPr>
            <p:cNvPr name="Freeform 13" id="13" descr="A row of colored dots is shown on a white background.  AI generated content"/>
            <p:cNvSpPr/>
            <p:nvPr/>
          </p:nvSpPr>
          <p:spPr>
            <a:xfrm flipH="false" flipV="false" rot="0">
              <a:off x="0" y="0"/>
              <a:ext cx="369189" cy="330962"/>
            </a:xfrm>
            <a:custGeom>
              <a:avLst/>
              <a:gdLst/>
              <a:ahLst/>
              <a:cxnLst/>
              <a:rect r="r" b="b" t="t" l="l"/>
              <a:pathLst>
                <a:path h="330962" w="369189">
                  <a:moveTo>
                    <a:pt x="0" y="0"/>
                  </a:moveTo>
                  <a:lnTo>
                    <a:pt x="369189" y="0"/>
                  </a:lnTo>
                  <a:lnTo>
                    <a:pt x="369189" y="330962"/>
                  </a:lnTo>
                  <a:lnTo>
                    <a:pt x="0" y="3309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5022" t="-5410" r="-4781" b="-5683"/>
              </a:stretch>
            </a:blip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14083105" y="7554222"/>
            <a:ext cx="392997" cy="352355"/>
            <a:chOff x="0" y="0"/>
            <a:chExt cx="369151" cy="330975"/>
          </a:xfrm>
        </p:grpSpPr>
        <p:sp>
          <p:nvSpPr>
            <p:cNvPr name="Freeform 15" id="15" descr="A row of colored dots is shown on a white background.  AI generated content"/>
            <p:cNvSpPr/>
            <p:nvPr/>
          </p:nvSpPr>
          <p:spPr>
            <a:xfrm flipH="false" flipV="false" rot="0">
              <a:off x="0" y="0"/>
              <a:ext cx="369189" cy="330962"/>
            </a:xfrm>
            <a:custGeom>
              <a:avLst/>
              <a:gdLst/>
              <a:ahLst/>
              <a:cxnLst/>
              <a:rect r="r" b="b" t="t" l="l"/>
              <a:pathLst>
                <a:path h="330962" w="369189">
                  <a:moveTo>
                    <a:pt x="0" y="0"/>
                  </a:moveTo>
                  <a:lnTo>
                    <a:pt x="369189" y="0"/>
                  </a:lnTo>
                  <a:lnTo>
                    <a:pt x="369189" y="330962"/>
                  </a:lnTo>
                  <a:lnTo>
                    <a:pt x="0" y="3309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5214" t="-6381" r="-4588" b="-6135"/>
              </a:stretch>
            </a:blipFill>
          </p:spPr>
        </p:sp>
      </p:grpSp>
      <p:grpSp>
        <p:nvGrpSpPr>
          <p:cNvPr name="Group 16" id="16"/>
          <p:cNvGrpSpPr/>
          <p:nvPr/>
        </p:nvGrpSpPr>
        <p:grpSpPr>
          <a:xfrm rot="0">
            <a:off x="14101128" y="7942636"/>
            <a:ext cx="392997" cy="352341"/>
            <a:chOff x="0" y="0"/>
            <a:chExt cx="369151" cy="330962"/>
          </a:xfrm>
        </p:grpSpPr>
        <p:sp>
          <p:nvSpPr>
            <p:cNvPr name="Freeform 17" id="17" descr="A row of colored dots is shown on a white background.  AI generated content"/>
            <p:cNvSpPr/>
            <p:nvPr/>
          </p:nvSpPr>
          <p:spPr>
            <a:xfrm flipH="false" flipV="false" rot="0">
              <a:off x="0" y="0"/>
              <a:ext cx="369189" cy="330962"/>
            </a:xfrm>
            <a:custGeom>
              <a:avLst/>
              <a:gdLst/>
              <a:ahLst/>
              <a:cxnLst/>
              <a:rect r="r" b="b" t="t" l="l"/>
              <a:pathLst>
                <a:path h="330962" w="369189">
                  <a:moveTo>
                    <a:pt x="0" y="0"/>
                  </a:moveTo>
                  <a:lnTo>
                    <a:pt x="369189" y="0"/>
                  </a:lnTo>
                  <a:lnTo>
                    <a:pt x="369189" y="330962"/>
                  </a:lnTo>
                  <a:lnTo>
                    <a:pt x="0" y="3309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5214" t="-5997" r="-4588" b="-6519"/>
              </a:stretch>
            </a:blip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8307194" y="2347614"/>
            <a:ext cx="270408" cy="276506"/>
            <a:chOff x="0" y="0"/>
            <a:chExt cx="190500" cy="194793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90500" cy="194818"/>
            </a:xfrm>
            <a:custGeom>
              <a:avLst/>
              <a:gdLst/>
              <a:ahLst/>
              <a:cxnLst/>
              <a:rect r="r" b="b" t="t" l="l"/>
              <a:pathLst>
                <a:path h="194818" w="190500">
                  <a:moveTo>
                    <a:pt x="95250" y="194818"/>
                  </a:moveTo>
                  <a:cubicBezTo>
                    <a:pt x="147828" y="194818"/>
                    <a:pt x="190500" y="151257"/>
                    <a:pt x="190500" y="97409"/>
                  </a:cubicBezTo>
                  <a:cubicBezTo>
                    <a:pt x="190500" y="43561"/>
                    <a:pt x="147828" y="0"/>
                    <a:pt x="95250" y="0"/>
                  </a:cubicBezTo>
                  <a:cubicBezTo>
                    <a:pt x="42672" y="0"/>
                    <a:pt x="0" y="43561"/>
                    <a:pt x="0" y="97409"/>
                  </a:cubicBezTo>
                  <a:cubicBezTo>
                    <a:pt x="0" y="151257"/>
                    <a:pt x="42672" y="194818"/>
                    <a:pt x="95250" y="194818"/>
                  </a:cubicBezTo>
                </a:path>
              </a:pathLst>
            </a:custGeom>
            <a:solidFill>
              <a:srgbClr val="275D70"/>
            </a:solidFill>
          </p:spPr>
        </p:sp>
      </p:grpSp>
      <p:sp>
        <p:nvSpPr>
          <p:cNvPr name="TextBox 20" id="20"/>
          <p:cNvSpPr txBox="true"/>
          <p:nvPr/>
        </p:nvSpPr>
        <p:spPr>
          <a:xfrm rot="0">
            <a:off x="14513960" y="6017286"/>
            <a:ext cx="2054734" cy="23173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95"/>
              </a:lnSpc>
            </a:pPr>
            <a:r>
              <a:rPr lang="en-US" b="true" sz="1703">
                <a:solidFill>
                  <a:srgbClr val="231F20"/>
                </a:solidFill>
                <a:latin typeface="Aptos Bold"/>
                <a:ea typeface="Aptos Bold"/>
                <a:cs typeface="Aptos Bold"/>
                <a:sym typeface="Aptos Bold"/>
              </a:rPr>
              <a:t>Legend </a:t>
            </a:r>
            <a:r>
              <a:rPr lang="en-US" sz="1703">
                <a:solidFill>
                  <a:srgbClr val="231F20"/>
                </a:solidFill>
                <a:latin typeface="Aptos"/>
                <a:ea typeface="Aptos"/>
                <a:cs typeface="Aptos"/>
                <a:sym typeface="Aptos"/>
              </a:rPr>
              <a:t>Construction site </a:t>
            </a:r>
          </a:p>
          <a:p>
            <a:pPr algn="l">
              <a:lnSpc>
                <a:spcPts val="2665"/>
              </a:lnSpc>
            </a:pPr>
            <a:r>
              <a:rPr lang="en-US" sz="1703">
                <a:solidFill>
                  <a:srgbClr val="231F20"/>
                </a:solidFill>
                <a:latin typeface="Aptos"/>
                <a:ea typeface="Aptos"/>
                <a:cs typeface="Aptos"/>
                <a:sym typeface="Aptos"/>
              </a:rPr>
              <a:t>Hauler depot </a:t>
            </a:r>
          </a:p>
          <a:p>
            <a:pPr algn="l">
              <a:lnSpc>
                <a:spcPts val="3295"/>
              </a:lnSpc>
            </a:pPr>
            <a:r>
              <a:rPr lang="en-US" sz="1703">
                <a:solidFill>
                  <a:srgbClr val="231F20"/>
                </a:solidFill>
                <a:latin typeface="Aptos"/>
                <a:ea typeface="Aptos"/>
                <a:cs typeface="Aptos"/>
                <a:sym typeface="Aptos"/>
              </a:rPr>
              <a:t>Sorting facility</a:t>
            </a:r>
          </a:p>
          <a:p>
            <a:pPr algn="l">
              <a:lnSpc>
                <a:spcPts val="2665"/>
              </a:lnSpc>
            </a:pPr>
            <a:r>
              <a:rPr lang="en-US" sz="1703">
                <a:solidFill>
                  <a:srgbClr val="231F20"/>
                </a:solidFill>
                <a:latin typeface="Aptos"/>
                <a:ea typeface="Aptos"/>
                <a:cs typeface="Aptos"/>
                <a:sym typeface="Aptos"/>
              </a:rPr>
              <a:t>Processing facility </a:t>
            </a:r>
          </a:p>
          <a:p>
            <a:pPr algn="l">
              <a:lnSpc>
                <a:spcPts val="3295"/>
              </a:lnSpc>
            </a:pPr>
            <a:r>
              <a:rPr lang="en-US" sz="1703">
                <a:solidFill>
                  <a:srgbClr val="231F20"/>
                </a:solidFill>
                <a:latin typeface="Aptos"/>
                <a:ea typeface="Aptos"/>
                <a:cs typeface="Aptos"/>
                <a:sym typeface="Aptos"/>
              </a:rPr>
              <a:t>Manufacturing facility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8348851" y="2390041"/>
            <a:ext cx="190881" cy="1928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89"/>
              </a:lnSpc>
            </a:pPr>
            <a:r>
              <a:rPr lang="en-US" b="true" sz="1135">
                <a:solidFill>
                  <a:srgbClr val="FFFFFF"/>
                </a:solidFill>
                <a:latin typeface="Aptos Bold"/>
                <a:ea typeface="Aptos Bold"/>
                <a:cs typeface="Aptos Bold"/>
                <a:sym typeface="Aptos Bold"/>
              </a:rPr>
              <a:t>E</a:t>
            </a:r>
            <a:r>
              <a:rPr lang="en-US" b="true" sz="1135">
                <a:solidFill>
                  <a:srgbClr val="FFFFFF"/>
                </a:solidFill>
                <a:latin typeface="Aptos Bold"/>
                <a:ea typeface="Aptos Bold"/>
                <a:cs typeface="Aptos Bold"/>
                <a:sym typeface="Aptos Bold"/>
              </a:rPr>
              <a:t>,</a:t>
            </a:r>
            <a:r>
              <a:rPr lang="en-US" b="true" sz="1135">
                <a:solidFill>
                  <a:srgbClr val="FFFFFF"/>
                </a:solidFill>
                <a:latin typeface="Aptos Bold"/>
                <a:ea typeface="Aptos Bold"/>
                <a:cs typeface="Aptos Bold"/>
                <a:sym typeface="Aptos Bold"/>
              </a:rPr>
              <a:t>F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7400003" y="5980212"/>
            <a:ext cx="113815" cy="2458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987"/>
              </a:lnSpc>
            </a:pPr>
            <a:r>
              <a:rPr lang="en-US" b="true" sz="1419">
                <a:solidFill>
                  <a:srgbClr val="FFFFFF"/>
                </a:solidFill>
                <a:latin typeface="Aptos Bold"/>
                <a:ea typeface="Aptos Bold"/>
                <a:cs typeface="Aptos Bold"/>
                <a:sym typeface="Aptos Bold"/>
              </a:rPr>
              <a:t>B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9330404" y="1662340"/>
            <a:ext cx="129999" cy="2458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987"/>
              </a:lnSpc>
            </a:pPr>
            <a:r>
              <a:rPr lang="en-US" b="true" sz="1419">
                <a:solidFill>
                  <a:srgbClr val="FFFFFF"/>
                </a:solidFill>
                <a:latin typeface="Aptos Bold"/>
                <a:ea typeface="Aptos Bold"/>
                <a:cs typeface="Aptos Bold"/>
                <a:sym typeface="Aptos Bold"/>
              </a:rPr>
              <a:t>C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9585088" y="2318755"/>
            <a:ext cx="114004" cy="2458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987"/>
              </a:lnSpc>
            </a:pPr>
            <a:r>
              <a:rPr lang="en-US" b="true" sz="1419">
                <a:solidFill>
                  <a:srgbClr val="FFFFFF"/>
                </a:solidFill>
                <a:latin typeface="Aptos Bold"/>
                <a:ea typeface="Aptos Bold"/>
                <a:cs typeface="Aptos Bold"/>
                <a:sym typeface="Aptos Bold"/>
              </a:rPr>
              <a:t>A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0044997" y="3514093"/>
            <a:ext cx="132027" cy="2458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987"/>
              </a:lnSpc>
            </a:pPr>
            <a:r>
              <a:rPr lang="en-US" b="true" sz="1419">
                <a:solidFill>
                  <a:srgbClr val="FFFFFF"/>
                </a:solidFill>
                <a:latin typeface="Aptos Bold"/>
                <a:ea typeface="Aptos Bold"/>
                <a:cs typeface="Aptos Bold"/>
                <a:sym typeface="Aptos Bold"/>
              </a:rPr>
              <a:t>G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0386941" y="2854298"/>
            <a:ext cx="134041" cy="2458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987"/>
              </a:lnSpc>
            </a:pPr>
            <a:r>
              <a:rPr lang="en-US" b="true" sz="1419">
                <a:solidFill>
                  <a:srgbClr val="FFFFFF"/>
                </a:solidFill>
                <a:latin typeface="Aptos Bold"/>
                <a:ea typeface="Aptos Bold"/>
                <a:cs typeface="Aptos Bold"/>
                <a:sym typeface="Aptos Bold"/>
              </a:rPr>
              <a:t>H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5649253" y="5371916"/>
            <a:ext cx="129999" cy="2458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987"/>
              </a:lnSpc>
            </a:pPr>
            <a:r>
              <a:rPr lang="en-US" b="true" sz="1419">
                <a:solidFill>
                  <a:srgbClr val="FFFFFF"/>
                </a:solidFill>
                <a:latin typeface="Aptos Bold"/>
                <a:ea typeface="Aptos Bold"/>
                <a:cs typeface="Aptos Bold"/>
                <a:sym typeface="Aptos Bold"/>
              </a:rPr>
              <a:t>D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6E4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7322783" y="945426"/>
            <a:ext cx="5632687" cy="5817745"/>
          </a:xfrm>
          <a:custGeom>
            <a:avLst/>
            <a:gdLst/>
            <a:ahLst/>
            <a:cxnLst/>
            <a:rect r="r" b="b" t="t" l="l"/>
            <a:pathLst>
              <a:path h="5817745" w="5632687">
                <a:moveTo>
                  <a:pt x="0" y="0"/>
                </a:moveTo>
                <a:lnTo>
                  <a:pt x="5632687" y="0"/>
                </a:lnTo>
                <a:lnTo>
                  <a:pt x="5632687" y="5817745"/>
                </a:lnTo>
                <a:lnTo>
                  <a:pt x="0" y="581774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8940" t="0" r="-1894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1505596" y="3440555"/>
            <a:ext cx="5632687" cy="5817745"/>
          </a:xfrm>
          <a:custGeom>
            <a:avLst/>
            <a:gdLst/>
            <a:ahLst/>
            <a:cxnLst/>
            <a:rect r="r" b="b" t="t" l="l"/>
            <a:pathLst>
              <a:path h="5817745" w="5632687">
                <a:moveTo>
                  <a:pt x="0" y="0"/>
                </a:moveTo>
                <a:lnTo>
                  <a:pt x="5632687" y="0"/>
                </a:lnTo>
                <a:lnTo>
                  <a:pt x="5632687" y="5817745"/>
                </a:lnTo>
                <a:lnTo>
                  <a:pt x="0" y="581774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14546" r="0" b="-14546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2917640"/>
            <a:ext cx="5477526" cy="5699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49"/>
              </a:lnSpc>
            </a:pPr>
            <a:r>
              <a:rPr lang="en-US" sz="3499">
                <a:solidFill>
                  <a:srgbClr val="025E73"/>
                </a:solidFill>
                <a:latin typeface="Gordita"/>
                <a:ea typeface="Gordita"/>
                <a:cs typeface="Gordita"/>
                <a:sym typeface="Gordita"/>
              </a:rPr>
              <a:t>Sites were provided with dedicated 20-yard bins and signage.</a:t>
            </a:r>
          </a:p>
          <a:p>
            <a:pPr algn="l">
              <a:lnSpc>
                <a:spcPts val="4549"/>
              </a:lnSpc>
            </a:pPr>
          </a:p>
          <a:p>
            <a:pPr algn="l">
              <a:lnSpc>
                <a:spcPts val="4549"/>
              </a:lnSpc>
              <a:spcBef>
                <a:spcPct val="0"/>
              </a:spcBef>
            </a:pPr>
            <a:r>
              <a:rPr lang="en-US" sz="3499">
                <a:solidFill>
                  <a:srgbClr val="025E73"/>
                </a:solidFill>
                <a:latin typeface="Gordita"/>
                <a:ea typeface="Gordita"/>
                <a:cs typeface="Gordita"/>
                <a:sym typeface="Gordita"/>
              </a:rPr>
              <a:t>Separate totes were provided for plastic paint containers through EPR program (Product Care Association of Canada)</a:t>
            </a:r>
          </a:p>
        </p:txBody>
      </p:sp>
      <p:sp>
        <p:nvSpPr>
          <p:cNvPr name="AutoShape 5" id="5"/>
          <p:cNvSpPr/>
          <p:nvPr/>
        </p:nvSpPr>
        <p:spPr>
          <a:xfrm>
            <a:off x="1028700" y="1954643"/>
            <a:ext cx="1494277" cy="0"/>
          </a:xfrm>
          <a:prstGeom prst="line">
            <a:avLst/>
          </a:prstGeom>
          <a:ln cap="flat" w="114300">
            <a:solidFill>
              <a:srgbClr val="025E73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6" id="6"/>
          <p:cNvSpPr txBox="true"/>
          <p:nvPr/>
        </p:nvSpPr>
        <p:spPr>
          <a:xfrm rot="0">
            <a:off x="1028700" y="916851"/>
            <a:ext cx="8743651" cy="555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50"/>
              </a:lnSpc>
            </a:pPr>
            <a:r>
              <a:rPr lang="en-US" sz="3500" b="true">
                <a:solidFill>
                  <a:srgbClr val="025E73"/>
                </a:solidFill>
                <a:latin typeface="Gordita Bold"/>
                <a:ea typeface="Gordita Bold"/>
                <a:cs typeface="Gordita Bold"/>
                <a:sym typeface="Gordita Bold"/>
              </a:rPr>
              <a:t>THE CPI PROCESS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6E4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8326751" y="1354705"/>
            <a:ext cx="8932549" cy="7903595"/>
          </a:xfrm>
          <a:custGeom>
            <a:avLst/>
            <a:gdLst/>
            <a:ahLst/>
            <a:cxnLst/>
            <a:rect r="r" b="b" t="t" l="l"/>
            <a:pathLst>
              <a:path h="7903595" w="8932549">
                <a:moveTo>
                  <a:pt x="0" y="0"/>
                </a:moveTo>
                <a:lnTo>
                  <a:pt x="8932549" y="0"/>
                </a:lnTo>
                <a:lnTo>
                  <a:pt x="8932549" y="7903595"/>
                </a:lnTo>
                <a:lnTo>
                  <a:pt x="0" y="790359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26753" r="0" b="-26753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3661267"/>
            <a:ext cx="6425396" cy="29358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650"/>
              </a:lnSpc>
              <a:spcBef>
                <a:spcPct val="0"/>
              </a:spcBef>
            </a:pPr>
            <a:r>
              <a:rPr lang="en-US" sz="3577">
                <a:solidFill>
                  <a:srgbClr val="025E73"/>
                </a:solidFill>
                <a:latin typeface="Gordita"/>
                <a:ea typeface="Gordita"/>
                <a:cs typeface="Gordita"/>
                <a:sym typeface="Gordita"/>
              </a:rPr>
              <a:t>Crews were trained</a:t>
            </a:r>
          </a:p>
          <a:p>
            <a:pPr algn="l">
              <a:lnSpc>
                <a:spcPts val="4650"/>
              </a:lnSpc>
              <a:spcBef>
                <a:spcPct val="0"/>
              </a:spcBef>
            </a:pPr>
          </a:p>
          <a:p>
            <a:pPr algn="l">
              <a:lnSpc>
                <a:spcPts val="4650"/>
              </a:lnSpc>
              <a:spcBef>
                <a:spcPct val="0"/>
              </a:spcBef>
            </a:pPr>
            <a:r>
              <a:rPr lang="en-US" sz="3577">
                <a:solidFill>
                  <a:srgbClr val="025E73"/>
                </a:solidFill>
                <a:latin typeface="Gordita"/>
                <a:ea typeface="Gordita"/>
                <a:cs typeface="Gordita"/>
                <a:sym typeface="Gordita"/>
              </a:rPr>
              <a:t>Sorting guides provided in four languages – all plastics accepted</a:t>
            </a:r>
          </a:p>
        </p:txBody>
      </p:sp>
      <p:sp>
        <p:nvSpPr>
          <p:cNvPr name="AutoShape 4" id="4"/>
          <p:cNvSpPr/>
          <p:nvPr/>
        </p:nvSpPr>
        <p:spPr>
          <a:xfrm>
            <a:off x="1028700" y="1954643"/>
            <a:ext cx="1494277" cy="0"/>
          </a:xfrm>
          <a:prstGeom prst="line">
            <a:avLst/>
          </a:prstGeom>
          <a:ln cap="flat" w="114300">
            <a:solidFill>
              <a:srgbClr val="025E73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5" id="5"/>
          <p:cNvSpPr txBox="true"/>
          <p:nvPr/>
        </p:nvSpPr>
        <p:spPr>
          <a:xfrm rot="0">
            <a:off x="1028700" y="916851"/>
            <a:ext cx="8743651" cy="555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50"/>
              </a:lnSpc>
            </a:pPr>
            <a:r>
              <a:rPr lang="en-US" sz="3500" b="true">
                <a:solidFill>
                  <a:srgbClr val="025E73"/>
                </a:solidFill>
                <a:latin typeface="Gordita Bold"/>
                <a:ea typeface="Gordita Bold"/>
                <a:cs typeface="Gordita Bold"/>
                <a:sym typeface="Gordita Bold"/>
              </a:rPr>
              <a:t>THE CPI PROCESS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6E4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28700" y="1028700"/>
            <a:ext cx="7967823" cy="8229600"/>
          </a:xfrm>
          <a:custGeom>
            <a:avLst/>
            <a:gdLst/>
            <a:ahLst/>
            <a:cxnLst/>
            <a:rect r="r" b="b" t="t" l="l"/>
            <a:pathLst>
              <a:path h="8229600" w="7967823">
                <a:moveTo>
                  <a:pt x="0" y="0"/>
                </a:moveTo>
                <a:lnTo>
                  <a:pt x="7967823" y="0"/>
                </a:lnTo>
                <a:lnTo>
                  <a:pt x="7967823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4624" r="0" b="-1462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291477" y="1028700"/>
            <a:ext cx="7967823" cy="8229600"/>
          </a:xfrm>
          <a:custGeom>
            <a:avLst/>
            <a:gdLst/>
            <a:ahLst/>
            <a:cxnLst/>
            <a:rect r="r" b="b" t="t" l="l"/>
            <a:pathLst>
              <a:path h="8229600" w="7967823">
                <a:moveTo>
                  <a:pt x="0" y="0"/>
                </a:moveTo>
                <a:lnTo>
                  <a:pt x="7967823" y="0"/>
                </a:lnTo>
                <a:lnTo>
                  <a:pt x="7967823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14624" r="0" b="-14624"/>
            </a:stretch>
          </a:blipFill>
        </p:spPr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6E4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8290843" y="1028700"/>
            <a:ext cx="7967823" cy="8229600"/>
          </a:xfrm>
          <a:custGeom>
            <a:avLst/>
            <a:gdLst/>
            <a:ahLst/>
            <a:cxnLst/>
            <a:rect r="r" b="b" t="t" l="l"/>
            <a:pathLst>
              <a:path h="8229600" w="7967823">
                <a:moveTo>
                  <a:pt x="0" y="0"/>
                </a:moveTo>
                <a:lnTo>
                  <a:pt x="7967823" y="0"/>
                </a:lnTo>
                <a:lnTo>
                  <a:pt x="7967823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4339" t="0" r="-3541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3661267"/>
            <a:ext cx="5490337" cy="29358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650"/>
              </a:lnSpc>
              <a:spcBef>
                <a:spcPct val="0"/>
              </a:spcBef>
            </a:pPr>
            <a:r>
              <a:rPr lang="en-US" sz="3577">
                <a:solidFill>
                  <a:srgbClr val="025E73"/>
                </a:solidFill>
                <a:latin typeface="Gordita"/>
                <a:ea typeface="Gordita"/>
                <a:cs typeface="Gordita"/>
                <a:sym typeface="Gordita"/>
              </a:rPr>
              <a:t>Site monitor coordinated bin pickups and drop-offs, contamination monitoring</a:t>
            </a:r>
          </a:p>
        </p:txBody>
      </p:sp>
      <p:sp>
        <p:nvSpPr>
          <p:cNvPr name="AutoShape 4" id="4"/>
          <p:cNvSpPr/>
          <p:nvPr/>
        </p:nvSpPr>
        <p:spPr>
          <a:xfrm>
            <a:off x="1028700" y="1954643"/>
            <a:ext cx="1494277" cy="0"/>
          </a:xfrm>
          <a:prstGeom prst="line">
            <a:avLst/>
          </a:prstGeom>
          <a:ln cap="flat" w="114300">
            <a:solidFill>
              <a:srgbClr val="025E73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5" id="5"/>
          <p:cNvSpPr txBox="true"/>
          <p:nvPr/>
        </p:nvSpPr>
        <p:spPr>
          <a:xfrm rot="0">
            <a:off x="1028700" y="916851"/>
            <a:ext cx="8743651" cy="555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50"/>
              </a:lnSpc>
            </a:pPr>
            <a:r>
              <a:rPr lang="en-US" sz="3500" b="true">
                <a:solidFill>
                  <a:srgbClr val="025E73"/>
                </a:solidFill>
                <a:latin typeface="Gordita Bold"/>
                <a:ea typeface="Gordita Bold"/>
                <a:cs typeface="Gordita Bold"/>
                <a:sym typeface="Gordita Bold"/>
              </a:rPr>
              <a:t>THE CPI PROCESS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6E4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1102048" y="3083446"/>
            <a:ext cx="6291639" cy="6498347"/>
          </a:xfrm>
          <a:custGeom>
            <a:avLst/>
            <a:gdLst/>
            <a:ahLst/>
            <a:cxnLst/>
            <a:rect r="r" b="b" t="t" l="l"/>
            <a:pathLst>
              <a:path h="6498347" w="6291639">
                <a:moveTo>
                  <a:pt x="0" y="0"/>
                </a:moveTo>
                <a:lnTo>
                  <a:pt x="6291639" y="0"/>
                </a:lnTo>
                <a:lnTo>
                  <a:pt x="6291639" y="6498347"/>
                </a:lnTo>
                <a:lnTo>
                  <a:pt x="0" y="649834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4624" r="0" b="-1462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7262143" y="956990"/>
            <a:ext cx="5485974" cy="7314633"/>
          </a:xfrm>
          <a:custGeom>
            <a:avLst/>
            <a:gdLst/>
            <a:ahLst/>
            <a:cxnLst/>
            <a:rect r="r" b="b" t="t" l="l"/>
            <a:pathLst>
              <a:path h="7314633" w="5485974">
                <a:moveTo>
                  <a:pt x="0" y="0"/>
                </a:moveTo>
                <a:lnTo>
                  <a:pt x="5485975" y="0"/>
                </a:lnTo>
                <a:lnTo>
                  <a:pt x="5485975" y="7314633"/>
                </a:lnTo>
                <a:lnTo>
                  <a:pt x="0" y="731463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3187513"/>
            <a:ext cx="5108587" cy="51275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53"/>
              </a:lnSpc>
              <a:spcBef>
                <a:spcPct val="0"/>
              </a:spcBef>
            </a:pPr>
            <a:r>
              <a:rPr lang="en-US" sz="3502">
                <a:solidFill>
                  <a:srgbClr val="025E73"/>
                </a:solidFill>
                <a:latin typeface="Gordita"/>
                <a:ea typeface="Gordita"/>
                <a:cs typeface="Gordita"/>
                <a:sym typeface="Gordita"/>
              </a:rPr>
              <a:t>Sorting done off site – materials identified, weighed, tracked and baled.</a:t>
            </a:r>
          </a:p>
          <a:p>
            <a:pPr algn="l">
              <a:lnSpc>
                <a:spcPts val="4553"/>
              </a:lnSpc>
              <a:spcBef>
                <a:spcPct val="0"/>
              </a:spcBef>
            </a:pPr>
          </a:p>
          <a:p>
            <a:pPr algn="l">
              <a:lnSpc>
                <a:spcPts val="4553"/>
              </a:lnSpc>
              <a:spcBef>
                <a:spcPct val="0"/>
              </a:spcBef>
            </a:pPr>
            <a:r>
              <a:rPr lang="en-US" sz="3502">
                <a:solidFill>
                  <a:srgbClr val="025E73"/>
                </a:solidFill>
                <a:latin typeface="Gordita"/>
                <a:ea typeface="Gordita"/>
                <a:cs typeface="Gordita"/>
                <a:sym typeface="Gordita"/>
              </a:rPr>
              <a:t>Select amount of material was sent for mechanical processing (extrusion).</a:t>
            </a:r>
          </a:p>
        </p:txBody>
      </p:sp>
      <p:sp>
        <p:nvSpPr>
          <p:cNvPr name="AutoShape 5" id="5"/>
          <p:cNvSpPr/>
          <p:nvPr/>
        </p:nvSpPr>
        <p:spPr>
          <a:xfrm>
            <a:off x="1028700" y="1954643"/>
            <a:ext cx="1494277" cy="0"/>
          </a:xfrm>
          <a:prstGeom prst="line">
            <a:avLst/>
          </a:prstGeom>
          <a:ln cap="flat" w="114300">
            <a:solidFill>
              <a:srgbClr val="025E73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6" id="6"/>
          <p:cNvSpPr txBox="true"/>
          <p:nvPr/>
        </p:nvSpPr>
        <p:spPr>
          <a:xfrm rot="0">
            <a:off x="1028700" y="916851"/>
            <a:ext cx="8743651" cy="555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50"/>
              </a:lnSpc>
            </a:pPr>
            <a:r>
              <a:rPr lang="en-US" sz="3500" b="true">
                <a:solidFill>
                  <a:srgbClr val="025E73"/>
                </a:solidFill>
                <a:latin typeface="Gordita Bold"/>
                <a:ea typeface="Gordita Bold"/>
                <a:cs typeface="Gordita Bold"/>
                <a:sym typeface="Gordita Bold"/>
              </a:rPr>
              <a:t>THE CPI PROCESS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6E4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>
            <a:off x="1028700" y="1954643"/>
            <a:ext cx="1494277" cy="0"/>
          </a:xfrm>
          <a:prstGeom prst="line">
            <a:avLst/>
          </a:prstGeom>
          <a:ln cap="flat" w="114300">
            <a:solidFill>
              <a:srgbClr val="025E73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 flipH="false" flipV="false" rot="0">
            <a:off x="4483928" y="294158"/>
            <a:ext cx="16493131" cy="9277386"/>
          </a:xfrm>
          <a:custGeom>
            <a:avLst/>
            <a:gdLst/>
            <a:ahLst/>
            <a:cxnLst/>
            <a:rect r="r" b="b" t="t" l="l"/>
            <a:pathLst>
              <a:path h="9277386" w="16493131">
                <a:moveTo>
                  <a:pt x="0" y="0"/>
                </a:moveTo>
                <a:lnTo>
                  <a:pt x="16493131" y="0"/>
                </a:lnTo>
                <a:lnTo>
                  <a:pt x="16493131" y="9277386"/>
                </a:lnTo>
                <a:lnTo>
                  <a:pt x="0" y="927738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3713480"/>
            <a:ext cx="7891238" cy="27362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30"/>
              </a:lnSpc>
            </a:pPr>
            <a:r>
              <a:rPr lang="en-US" sz="3500">
                <a:solidFill>
                  <a:srgbClr val="025E73"/>
                </a:solidFill>
                <a:latin typeface="Gordita"/>
                <a:ea typeface="Gordita"/>
                <a:cs typeface="Gordita"/>
                <a:sym typeface="Gordita"/>
              </a:rPr>
              <a:t>Int</a:t>
            </a:r>
            <a:r>
              <a:rPr lang="en-US" sz="3500">
                <a:solidFill>
                  <a:srgbClr val="025E73"/>
                </a:solidFill>
                <a:latin typeface="Gordita"/>
                <a:ea typeface="Gordita"/>
                <a:cs typeface="Gordita"/>
                <a:sym typeface="Gordita"/>
              </a:rPr>
              <a:t>egrated into InfinaNet - an innovative patented concrete void system for concrete slabs in residential multi-unit applications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28700" y="916851"/>
            <a:ext cx="8743651" cy="555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50"/>
              </a:lnSpc>
            </a:pPr>
            <a:r>
              <a:rPr lang="en-US" sz="3500" b="true">
                <a:solidFill>
                  <a:srgbClr val="025E73"/>
                </a:solidFill>
                <a:latin typeface="Gordita Bold"/>
                <a:ea typeface="Gordita Bold"/>
                <a:cs typeface="Gordita Bold"/>
                <a:sym typeface="Gordita Bold"/>
              </a:rPr>
              <a:t>THE CPI PROCESS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>
  <p:cSld>
    <p:bg>
      <p:bgPr>
        <a:solidFill>
          <a:srgbClr val="D6E4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7259300" y="9229725"/>
            <a:ext cx="152400" cy="180975"/>
          </a:xfrm>
          <a:prstGeom prst="rect">
            <a:avLst/>
          </a:prstGeom>
        </p:spPr>
        <p:txBody>
          <a:bodyPr anchor="t" rtlCol="false" tIns="0" lIns="0" bIns="0" rIns="0" wrap="none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>
                <a:solidFill>
                  <a:srgbClr val="000000"/>
                </a:solidFill>
                <a:latin typeface="Gordita"/>
                <a:ea typeface="Gordita"/>
                <a:cs typeface="Gordita"/>
                <a:sym typeface="Gordita"/>
              </a:rPr>
              <a:t>16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6481752" y="4510087"/>
            <a:ext cx="5324495" cy="12001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749"/>
              </a:lnSpc>
            </a:pPr>
            <a:r>
              <a:rPr lang="en-US" sz="7499" b="true">
                <a:solidFill>
                  <a:srgbClr val="025E73"/>
                </a:solidFill>
                <a:latin typeface="Gordita Bold"/>
                <a:ea typeface="Gordita Bold"/>
                <a:cs typeface="Gordita Bold"/>
                <a:sym typeface="Gordita Bold"/>
              </a:rPr>
              <a:t>FINDINGS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6E4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365337" y="2487761"/>
            <a:ext cx="11241932" cy="6513566"/>
          </a:xfrm>
          <a:custGeom>
            <a:avLst/>
            <a:gdLst/>
            <a:ahLst/>
            <a:cxnLst/>
            <a:rect r="r" b="b" t="t" l="l"/>
            <a:pathLst>
              <a:path h="6513566" w="11241932">
                <a:moveTo>
                  <a:pt x="0" y="0"/>
                </a:moveTo>
                <a:lnTo>
                  <a:pt x="11241932" y="0"/>
                </a:lnTo>
                <a:lnTo>
                  <a:pt x="11241932" y="6513565"/>
                </a:lnTo>
                <a:lnTo>
                  <a:pt x="0" y="651356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209" t="-1521" r="-3577" b="-1451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625588" y="1391362"/>
            <a:ext cx="15915206" cy="644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199"/>
              </a:lnSpc>
            </a:pPr>
            <a:r>
              <a:rPr lang="en-US" sz="3999" b="true">
                <a:solidFill>
                  <a:srgbClr val="025E73"/>
                </a:solidFill>
                <a:latin typeface="Jost 1 Bold"/>
                <a:ea typeface="Jost 1 Bold"/>
                <a:cs typeface="Jost 1 Bold"/>
                <a:sym typeface="Jost 1 Bold"/>
              </a:rPr>
              <a:t>PLASTICS COLLECTED: 38,070KG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7259300" y="9229725"/>
            <a:ext cx="152400" cy="180975"/>
          </a:xfrm>
          <a:prstGeom prst="rect">
            <a:avLst/>
          </a:prstGeom>
        </p:spPr>
        <p:txBody>
          <a:bodyPr anchor="t" rtlCol="false" tIns="0" lIns="0" bIns="0" rIns="0" wrap="none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>
                <a:solidFill>
                  <a:srgbClr val="025E73"/>
                </a:solidFill>
                <a:latin typeface="Gordita"/>
                <a:ea typeface="Gordita"/>
                <a:cs typeface="Gordita"/>
                <a:sym typeface="Gordita"/>
              </a:rP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6E4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041907" y="-221763"/>
            <a:ext cx="11576486" cy="10508763"/>
          </a:xfrm>
          <a:custGeom>
            <a:avLst/>
            <a:gdLst/>
            <a:ahLst/>
            <a:cxnLst/>
            <a:rect r="r" b="b" t="t" l="l"/>
            <a:pathLst>
              <a:path h="10508763" w="11576486">
                <a:moveTo>
                  <a:pt x="0" y="0"/>
                </a:moveTo>
                <a:lnTo>
                  <a:pt x="11576486" y="0"/>
                </a:lnTo>
                <a:lnTo>
                  <a:pt x="11576486" y="10508763"/>
                </a:lnTo>
                <a:lnTo>
                  <a:pt x="0" y="1050876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963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981075"/>
            <a:ext cx="2660961" cy="13481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29"/>
              </a:lnSpc>
            </a:pPr>
            <a:r>
              <a:rPr lang="en-US" sz="4099" b="true">
                <a:solidFill>
                  <a:srgbClr val="025E73"/>
                </a:solidFill>
                <a:latin typeface="Jost 1 Bold"/>
                <a:ea typeface="Jost 1 Bold"/>
                <a:cs typeface="Jost 1 Bold"/>
                <a:sym typeface="Jost 1 Bold"/>
              </a:rPr>
              <a:t>MATERIAL FLOWS 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7259300" y="9229725"/>
            <a:ext cx="152400" cy="180975"/>
          </a:xfrm>
          <a:prstGeom prst="rect">
            <a:avLst/>
          </a:prstGeom>
        </p:spPr>
        <p:txBody>
          <a:bodyPr anchor="t" rtlCol="false" tIns="0" lIns="0" bIns="0" rIns="0" wrap="none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>
                <a:solidFill>
                  <a:srgbClr val="025E73"/>
                </a:solidFill>
                <a:latin typeface="Gordita"/>
                <a:ea typeface="Gordita"/>
                <a:cs typeface="Gordita"/>
                <a:sym typeface="Gordita"/>
              </a:rPr>
              <a:t>18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28700" y="2871200"/>
            <a:ext cx="3372299" cy="18357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80"/>
              </a:lnSpc>
            </a:pPr>
            <a:r>
              <a:rPr lang="en-US" sz="2300" spc="64">
                <a:solidFill>
                  <a:srgbClr val="025E73"/>
                </a:solidFill>
                <a:latin typeface="Gordita"/>
                <a:ea typeface="Gordita"/>
                <a:cs typeface="Gordita"/>
                <a:sym typeface="Gordita"/>
              </a:rPr>
              <a:t>Construction plastics are recoverable and recyclable (77% was recovered)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>
  <p:cSld>
    <p:bg>
      <p:bgPr>
        <a:solidFill>
          <a:srgbClr val="D6E4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169408" y="1914742"/>
            <a:ext cx="12499753" cy="5994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39"/>
              </a:lnSpc>
            </a:pPr>
            <a:r>
              <a:rPr lang="en-US" sz="3799" b="true">
                <a:solidFill>
                  <a:srgbClr val="025E73"/>
                </a:solidFill>
                <a:latin typeface="Gordita Bold"/>
                <a:ea typeface="Gordita Bold"/>
                <a:cs typeface="Gordita Bold"/>
                <a:sym typeface="Gordita Bold"/>
              </a:rPr>
              <a:t>FINANCIAL OBSERVATIONS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7259300" y="9229725"/>
            <a:ext cx="152400" cy="180975"/>
          </a:xfrm>
          <a:prstGeom prst="rect">
            <a:avLst/>
          </a:prstGeom>
        </p:spPr>
        <p:txBody>
          <a:bodyPr anchor="t" rtlCol="false" tIns="0" lIns="0" bIns="0" rIns="0" wrap="none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>
                <a:solidFill>
                  <a:srgbClr val="025E73"/>
                </a:solidFill>
                <a:latin typeface="Gordita"/>
                <a:ea typeface="Gordita"/>
                <a:cs typeface="Gordita"/>
                <a:sym typeface="Gordita"/>
              </a:rPr>
              <a:t>19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169408" y="4013185"/>
            <a:ext cx="15657580" cy="26231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279"/>
              </a:lnSpc>
            </a:pPr>
            <a:r>
              <a:rPr lang="en-US" sz="3299" spc="92">
                <a:solidFill>
                  <a:srgbClr val="025E73"/>
                </a:solidFill>
                <a:latin typeface="Gordita"/>
                <a:ea typeface="Gordita"/>
                <a:cs typeface="Gordita"/>
                <a:sym typeface="Gordita"/>
              </a:rPr>
              <a:t>Central premise: System must be financially self-sustaining.</a:t>
            </a:r>
          </a:p>
          <a:p>
            <a:pPr algn="l">
              <a:lnSpc>
                <a:spcPts val="5279"/>
              </a:lnSpc>
            </a:pPr>
          </a:p>
          <a:p>
            <a:pPr algn="l">
              <a:lnSpc>
                <a:spcPts val="5279"/>
              </a:lnSpc>
            </a:pPr>
            <a:r>
              <a:rPr lang="en-US" sz="3299" spc="92">
                <a:solidFill>
                  <a:srgbClr val="025E73"/>
                </a:solidFill>
                <a:latin typeface="Gordita"/>
                <a:ea typeface="Gordita"/>
                <a:cs typeface="Gordita"/>
                <a:sym typeface="Gordita"/>
              </a:rPr>
              <a:t>Finding: </a:t>
            </a:r>
            <a:r>
              <a:rPr lang="en-US" sz="3299" spc="92">
                <a:solidFill>
                  <a:srgbClr val="025E73"/>
                </a:solidFill>
                <a:latin typeface="Gordita"/>
                <a:ea typeface="Gordita"/>
                <a:cs typeface="Gordita"/>
                <a:sym typeface="Gordita"/>
              </a:rPr>
              <a:t>System can be financially sustainable at scale with appropriate policy and infrastructure in place.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>
  <p:cSld>
    <p:bg>
      <p:bgPr>
        <a:solidFill>
          <a:srgbClr val="D6E4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169408" y="1914742"/>
            <a:ext cx="12499753" cy="5994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39"/>
              </a:lnSpc>
            </a:pPr>
            <a:r>
              <a:rPr lang="en-US" sz="3799" b="true">
                <a:solidFill>
                  <a:srgbClr val="025E73"/>
                </a:solidFill>
                <a:latin typeface="Gordita Bold"/>
                <a:ea typeface="Gordita Bold"/>
                <a:cs typeface="Gordita Bold"/>
                <a:sym typeface="Gordita Bold"/>
              </a:rPr>
              <a:t>FINANCIAL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7259300" y="9229725"/>
            <a:ext cx="152400" cy="180975"/>
          </a:xfrm>
          <a:prstGeom prst="rect">
            <a:avLst/>
          </a:prstGeom>
        </p:spPr>
        <p:txBody>
          <a:bodyPr anchor="t" rtlCol="false" tIns="0" lIns="0" bIns="0" rIns="0" wrap="none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>
                <a:solidFill>
                  <a:srgbClr val="025E73"/>
                </a:solidFill>
                <a:latin typeface="Gordita"/>
                <a:ea typeface="Gordita"/>
                <a:cs typeface="Gordita"/>
                <a:sym typeface="Gordita"/>
              </a:rPr>
              <a:t>20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169408" y="3356640"/>
            <a:ext cx="15657580" cy="4229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47700" indent="-323850" lvl="1">
              <a:lnSpc>
                <a:spcPts val="4800"/>
              </a:lnSpc>
              <a:buFont typeface="Arial"/>
              <a:buChar char="•"/>
            </a:pPr>
            <a:r>
              <a:rPr lang="en-US" sz="3000" spc="84">
                <a:solidFill>
                  <a:srgbClr val="025E73"/>
                </a:solidFill>
                <a:latin typeface="Gordita"/>
                <a:ea typeface="Gordita"/>
                <a:cs typeface="Gordita"/>
                <a:sym typeface="Gordita"/>
              </a:rPr>
              <a:t>Report makes 29 recommendations, including policy reforms:</a:t>
            </a:r>
          </a:p>
          <a:p>
            <a:pPr algn="l" marL="1295400" indent="-431800" lvl="2">
              <a:lnSpc>
                <a:spcPts val="4800"/>
              </a:lnSpc>
              <a:buFont typeface="Arial"/>
              <a:buChar char="⚬"/>
            </a:pPr>
            <a:r>
              <a:rPr lang="en-US" sz="3000" spc="84">
                <a:solidFill>
                  <a:srgbClr val="025E73"/>
                </a:solidFill>
                <a:latin typeface="Gordita"/>
                <a:ea typeface="Gordita"/>
                <a:cs typeface="Gordita"/>
                <a:sym typeface="Gordita"/>
              </a:rPr>
              <a:t>Variable tipping fees for plastics</a:t>
            </a:r>
          </a:p>
          <a:p>
            <a:pPr algn="l" marL="1295400" indent="-431800" lvl="2">
              <a:lnSpc>
                <a:spcPts val="4800"/>
              </a:lnSpc>
              <a:buFont typeface="Arial"/>
              <a:buChar char="⚬"/>
            </a:pPr>
            <a:r>
              <a:rPr lang="en-US" sz="3000" spc="84">
                <a:solidFill>
                  <a:srgbClr val="025E73"/>
                </a:solidFill>
                <a:latin typeface="Gordita"/>
                <a:ea typeface="Gordita"/>
                <a:cs typeface="Gordita"/>
                <a:sym typeface="Gordita"/>
              </a:rPr>
              <a:t>Landfill bans on plastics</a:t>
            </a:r>
          </a:p>
          <a:p>
            <a:pPr algn="l" marL="1295400" indent="-431800" lvl="2">
              <a:lnSpc>
                <a:spcPts val="4800"/>
              </a:lnSpc>
              <a:buFont typeface="Arial"/>
              <a:buChar char="⚬"/>
            </a:pPr>
            <a:r>
              <a:rPr lang="en-US" sz="3000" spc="84">
                <a:solidFill>
                  <a:srgbClr val="025E73"/>
                </a:solidFill>
                <a:latin typeface="Gordita"/>
                <a:ea typeface="Gordita"/>
                <a:cs typeface="Gordita"/>
                <a:sym typeface="Gordita"/>
              </a:rPr>
              <a:t>Support development of plastic-reduction strategies, product innovation, processing technologies and infrastructure</a:t>
            </a:r>
          </a:p>
          <a:p>
            <a:pPr algn="l" marL="647700" indent="-323850" lvl="1">
              <a:lnSpc>
                <a:spcPts val="4800"/>
              </a:lnSpc>
              <a:buFont typeface="Arial"/>
              <a:buChar char="•"/>
            </a:pPr>
            <a:r>
              <a:rPr lang="en-US" sz="3000" spc="84">
                <a:solidFill>
                  <a:srgbClr val="025E73"/>
                </a:solidFill>
                <a:latin typeface="Gordita"/>
                <a:ea typeface="Gordita"/>
                <a:cs typeface="Gordita"/>
                <a:sym typeface="Gordita"/>
              </a:rPr>
              <a:t>Federal Plastics Registry to require tracking and reporting of plastics in construction in 2027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6E4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1335751"/>
            <a:ext cx="963072" cy="963072"/>
            <a:chOff x="0" y="0"/>
            <a:chExt cx="1284096" cy="1284096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0"/>
              <a:ext cx="1284096" cy="1284096"/>
              <a:chOff x="0" y="0"/>
              <a:chExt cx="812800" cy="812800"/>
            </a:xfrm>
          </p:grpSpPr>
          <p:sp>
            <p:nvSpPr>
              <p:cNvPr name="Freeform 4" id="4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25E73"/>
              </a:solidFill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sp>
          <p:nvSpPr>
            <p:cNvPr name="Freeform 6" id="6"/>
            <p:cNvSpPr/>
            <p:nvPr/>
          </p:nvSpPr>
          <p:spPr>
            <a:xfrm flipH="false" flipV="false" rot="0">
              <a:off x="246101" y="194895"/>
              <a:ext cx="791895" cy="894307"/>
            </a:xfrm>
            <a:custGeom>
              <a:avLst/>
              <a:gdLst/>
              <a:ahLst/>
              <a:cxnLst/>
              <a:rect r="r" b="b" t="t" l="l"/>
              <a:pathLst>
                <a:path h="894307" w="791895">
                  <a:moveTo>
                    <a:pt x="0" y="0"/>
                  </a:moveTo>
                  <a:lnTo>
                    <a:pt x="791895" y="0"/>
                  </a:lnTo>
                  <a:lnTo>
                    <a:pt x="791895" y="894307"/>
                  </a:lnTo>
                  <a:lnTo>
                    <a:pt x="0" y="8943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-168886" b="0"/>
              </a:stretch>
            </a:blipFill>
          </p:spPr>
        </p:sp>
      </p:grpSp>
      <p:sp>
        <p:nvSpPr>
          <p:cNvPr name="AutoShape 7" id="7"/>
          <p:cNvSpPr/>
          <p:nvPr/>
        </p:nvSpPr>
        <p:spPr>
          <a:xfrm>
            <a:off x="1028700" y="7309782"/>
            <a:ext cx="1494277" cy="0"/>
          </a:xfrm>
          <a:prstGeom prst="line">
            <a:avLst/>
          </a:prstGeom>
          <a:ln cap="flat" w="114300">
            <a:solidFill>
              <a:srgbClr val="025E73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8" id="8"/>
          <p:cNvSpPr/>
          <p:nvPr/>
        </p:nvSpPr>
        <p:spPr>
          <a:xfrm flipH="false" flipV="false" rot="0">
            <a:off x="12519914" y="1404637"/>
            <a:ext cx="3741437" cy="823116"/>
          </a:xfrm>
          <a:custGeom>
            <a:avLst/>
            <a:gdLst/>
            <a:ahLst/>
            <a:cxnLst/>
            <a:rect r="r" b="b" t="t" l="l"/>
            <a:pathLst>
              <a:path h="823116" w="3741437">
                <a:moveTo>
                  <a:pt x="0" y="0"/>
                </a:moveTo>
                <a:lnTo>
                  <a:pt x="3741437" y="0"/>
                </a:lnTo>
                <a:lnTo>
                  <a:pt x="3741437" y="823116"/>
                </a:lnTo>
                <a:lnTo>
                  <a:pt x="0" y="82311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7259300" y="9229725"/>
            <a:ext cx="152400" cy="180975"/>
          </a:xfrm>
          <a:prstGeom prst="rect">
            <a:avLst/>
          </a:prstGeom>
        </p:spPr>
        <p:txBody>
          <a:bodyPr anchor="t" rtlCol="false" tIns="0" lIns="0" bIns="0" rIns="0" wrap="none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>
                <a:solidFill>
                  <a:srgbClr val="03D39C"/>
                </a:solidFill>
                <a:latin typeface="Gordita"/>
                <a:ea typeface="Gordita"/>
                <a:cs typeface="Gordita"/>
                <a:sym typeface="Gordita"/>
              </a:rPr>
              <a:t>21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2110831" y="1307176"/>
            <a:ext cx="2266301" cy="9894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79"/>
              </a:lnSpc>
            </a:pPr>
            <a:r>
              <a:rPr lang="en-US" sz="1913" b="true">
                <a:solidFill>
                  <a:srgbClr val="025E73"/>
                </a:solidFill>
                <a:latin typeface="Gordita Bold"/>
                <a:ea typeface="Gordita Bold"/>
                <a:cs typeface="Gordita Bold"/>
                <a:sym typeface="Gordita Bold"/>
              </a:rPr>
              <a:t>CONSTRUCTION</a:t>
            </a:r>
          </a:p>
          <a:p>
            <a:pPr algn="l">
              <a:lnSpc>
                <a:spcPts val="2679"/>
              </a:lnSpc>
            </a:pPr>
            <a:r>
              <a:rPr lang="en-US" sz="1913" b="true">
                <a:solidFill>
                  <a:srgbClr val="025E73"/>
                </a:solidFill>
                <a:latin typeface="Gordita Bold"/>
                <a:ea typeface="Gordita Bold"/>
                <a:cs typeface="Gordita Bold"/>
                <a:sym typeface="Gordita Bold"/>
              </a:rPr>
              <a:t>PLASTICS</a:t>
            </a:r>
          </a:p>
          <a:p>
            <a:pPr algn="l">
              <a:lnSpc>
                <a:spcPts val="2679"/>
              </a:lnSpc>
            </a:pPr>
            <a:r>
              <a:rPr lang="en-US" sz="1913" b="true">
                <a:solidFill>
                  <a:srgbClr val="025E73"/>
                </a:solidFill>
                <a:latin typeface="Gordita Bold"/>
                <a:ea typeface="Gordita Bold"/>
                <a:cs typeface="Gordita Bold"/>
                <a:sym typeface="Gordita Bold"/>
              </a:rPr>
              <a:t>INITIATIVE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028700" y="5584566"/>
            <a:ext cx="10291439" cy="12268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080"/>
              </a:lnSpc>
            </a:pPr>
            <a:r>
              <a:rPr lang="en-US" sz="7200" b="true">
                <a:solidFill>
                  <a:srgbClr val="025E73"/>
                </a:solidFill>
                <a:latin typeface="Gordita Bold"/>
                <a:ea typeface="Gordita Bold"/>
                <a:cs typeface="Gordita Bold"/>
                <a:sym typeface="Gordita Bold"/>
              </a:rPr>
              <a:t>Thank you!</a:t>
            </a:r>
          </a:p>
        </p:txBody>
      </p:sp>
      <p:grpSp>
        <p:nvGrpSpPr>
          <p:cNvPr name="Group 12" id="12"/>
          <p:cNvGrpSpPr/>
          <p:nvPr/>
        </p:nvGrpSpPr>
        <p:grpSpPr>
          <a:xfrm rot="0">
            <a:off x="1028700" y="8812080"/>
            <a:ext cx="8270539" cy="446220"/>
            <a:chOff x="0" y="0"/>
            <a:chExt cx="11027385" cy="59496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50393"/>
              <a:ext cx="544567" cy="544567"/>
            </a:xfrm>
            <a:custGeom>
              <a:avLst/>
              <a:gdLst/>
              <a:ahLst/>
              <a:cxnLst/>
              <a:rect r="r" b="b" t="t" l="l"/>
              <a:pathLst>
                <a:path h="544567" w="544567">
                  <a:moveTo>
                    <a:pt x="0" y="0"/>
                  </a:moveTo>
                  <a:lnTo>
                    <a:pt x="544567" y="0"/>
                  </a:lnTo>
                  <a:lnTo>
                    <a:pt x="544567" y="544567"/>
                  </a:lnTo>
                  <a:lnTo>
                    <a:pt x="0" y="5445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5614257" y="0"/>
              <a:ext cx="544567" cy="544567"/>
            </a:xfrm>
            <a:custGeom>
              <a:avLst/>
              <a:gdLst/>
              <a:ahLst/>
              <a:cxnLst/>
              <a:rect r="r" b="b" t="t" l="l"/>
              <a:pathLst>
                <a:path h="544567" w="544567">
                  <a:moveTo>
                    <a:pt x="0" y="0"/>
                  </a:moveTo>
                  <a:lnTo>
                    <a:pt x="544567" y="0"/>
                  </a:lnTo>
                  <a:lnTo>
                    <a:pt x="544567" y="544567"/>
                  </a:lnTo>
                  <a:lnTo>
                    <a:pt x="0" y="5445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TextBox 15" id="15"/>
            <p:cNvSpPr txBox="true"/>
            <p:nvPr/>
          </p:nvSpPr>
          <p:spPr>
            <a:xfrm rot="0">
              <a:off x="661090" y="12293"/>
              <a:ext cx="4673767" cy="47277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031"/>
                </a:lnSpc>
                <a:spcBef>
                  <a:spcPct val="0"/>
                </a:spcBef>
              </a:pPr>
              <a:r>
                <a:rPr lang="en-US" sz="2165">
                  <a:solidFill>
                    <a:srgbClr val="025E73"/>
                  </a:solidFill>
                  <a:latin typeface="Gordita"/>
                  <a:ea typeface="Gordita"/>
                  <a:cs typeface="Gordita"/>
                  <a:sym typeface="Gordita"/>
                </a:rPr>
                <a:t>www.light-house.org/cpi</a:t>
              </a:r>
            </a:p>
          </p:txBody>
        </p:sp>
        <p:sp>
          <p:nvSpPr>
            <p:cNvPr name="TextBox 16" id="16"/>
            <p:cNvSpPr txBox="true"/>
            <p:nvPr/>
          </p:nvSpPr>
          <p:spPr>
            <a:xfrm rot="0">
              <a:off x="6333800" y="12293"/>
              <a:ext cx="4693585" cy="47277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031"/>
                </a:lnSpc>
                <a:spcBef>
                  <a:spcPct val="0"/>
                </a:spcBef>
              </a:pPr>
              <a:r>
                <a:rPr lang="en-US" sz="2165">
                  <a:solidFill>
                    <a:srgbClr val="025E73"/>
                  </a:solidFill>
                  <a:latin typeface="Gordita"/>
                  <a:ea typeface="Gordita"/>
                  <a:cs typeface="Gordita"/>
                  <a:sym typeface="Gordita"/>
                </a:rPr>
                <a:t>cpi@light-house.org</a:t>
              </a:r>
            </a:p>
          </p:txBody>
        </p:sp>
      </p:grp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6E4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>
            <a:off x="1169408" y="2952533"/>
            <a:ext cx="1494277" cy="0"/>
          </a:xfrm>
          <a:prstGeom prst="line">
            <a:avLst/>
          </a:prstGeom>
          <a:ln cap="flat" w="114300">
            <a:solidFill>
              <a:srgbClr val="025E73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3" id="3"/>
          <p:cNvSpPr txBox="true"/>
          <p:nvPr/>
        </p:nvSpPr>
        <p:spPr>
          <a:xfrm rot="0">
            <a:off x="1169408" y="3390683"/>
            <a:ext cx="7974592" cy="4229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47700" indent="-323850" lvl="1">
              <a:lnSpc>
                <a:spcPts val="4800"/>
              </a:lnSpc>
              <a:buFont typeface="Arial"/>
              <a:buChar char="•"/>
            </a:pPr>
            <a:r>
              <a:rPr lang="en-US" b="true" sz="3000" spc="84">
                <a:solidFill>
                  <a:srgbClr val="025E73"/>
                </a:solidFill>
                <a:latin typeface="Gordita Bold"/>
                <a:ea typeface="Gordita Bold"/>
                <a:cs typeface="Gordita Bold"/>
                <a:sym typeface="Gordita Bold"/>
              </a:rPr>
              <a:t>Approximately ~20% </a:t>
            </a:r>
          </a:p>
          <a:p>
            <a:pPr algn="l" marL="647700" indent="-323850" lvl="1">
              <a:lnSpc>
                <a:spcPts val="4800"/>
              </a:lnSpc>
              <a:buFont typeface="Arial"/>
              <a:buChar char="•"/>
            </a:pPr>
            <a:r>
              <a:rPr lang="en-US" sz="3000" spc="84">
                <a:solidFill>
                  <a:srgbClr val="025E73"/>
                </a:solidFill>
                <a:latin typeface="Gordita"/>
                <a:ea typeface="Gordita"/>
                <a:cs typeface="Gordita"/>
                <a:sym typeface="Gordita"/>
              </a:rPr>
              <a:t>Contamination occurred primarily at specific construction phases</a:t>
            </a:r>
          </a:p>
          <a:p>
            <a:pPr algn="l" marL="647700" indent="-323850" lvl="1">
              <a:lnSpc>
                <a:spcPts val="4800"/>
              </a:lnSpc>
              <a:buFont typeface="Arial"/>
              <a:buChar char="•"/>
            </a:pPr>
            <a:r>
              <a:rPr lang="en-US" sz="3000" spc="84">
                <a:solidFill>
                  <a:srgbClr val="025E73"/>
                </a:solidFill>
                <a:latin typeface="Gordita"/>
                <a:ea typeface="Gordita"/>
                <a:cs typeface="Gordita"/>
                <a:sym typeface="Gordita"/>
              </a:rPr>
              <a:t>Contamination lev</a:t>
            </a:r>
            <a:r>
              <a:rPr lang="en-US" sz="3000" spc="84">
                <a:solidFill>
                  <a:srgbClr val="025E73"/>
                </a:solidFill>
                <a:latin typeface="Gordita"/>
                <a:ea typeface="Gordita"/>
                <a:cs typeface="Gordita"/>
                <a:sym typeface="Gordita"/>
              </a:rPr>
              <a:t>els dropped as crews became more familiar with the program and took pride in supporting the project’s objectives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169408" y="1914742"/>
            <a:ext cx="8743651" cy="555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50"/>
              </a:lnSpc>
            </a:pPr>
            <a:r>
              <a:rPr lang="en-US" sz="3500" b="true">
                <a:solidFill>
                  <a:srgbClr val="025E73"/>
                </a:solidFill>
                <a:latin typeface="Gordita Bold"/>
                <a:ea typeface="Gordita Bold"/>
                <a:cs typeface="Gordita Bold"/>
                <a:sym typeface="Gordita Bold"/>
              </a:rPr>
              <a:t>CONTAMINATION</a:t>
            </a:r>
          </a:p>
        </p:txBody>
      </p:sp>
      <p:grpSp>
        <p:nvGrpSpPr>
          <p:cNvPr name="Group 5" id="5"/>
          <p:cNvGrpSpPr>
            <a:grpSpLocks noChangeAspect="true"/>
          </p:cNvGrpSpPr>
          <p:nvPr/>
        </p:nvGrpSpPr>
        <p:grpSpPr>
          <a:xfrm rot="0">
            <a:off x="10362870" y="-428601"/>
            <a:ext cx="9345045" cy="9345045"/>
            <a:chOff x="0" y="0"/>
            <a:chExt cx="6350000" cy="63500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6350000" cy="6351270"/>
            </a:xfrm>
            <a:custGeom>
              <a:avLst/>
              <a:gdLst/>
              <a:ahLst/>
              <a:cxnLst/>
              <a:rect r="r" b="b" t="t" l="l"/>
              <a:pathLst>
                <a:path h="6351270" w="6350000">
                  <a:moveTo>
                    <a:pt x="0" y="5955030"/>
                  </a:moveTo>
                  <a:lnTo>
                    <a:pt x="0" y="394970"/>
                  </a:lnTo>
                  <a:cubicBezTo>
                    <a:pt x="0" y="176530"/>
                    <a:pt x="176530" y="0"/>
                    <a:pt x="394970" y="0"/>
                  </a:cubicBezTo>
                  <a:lnTo>
                    <a:pt x="5956300" y="0"/>
                  </a:lnTo>
                  <a:cubicBezTo>
                    <a:pt x="6173470" y="0"/>
                    <a:pt x="6350000" y="176530"/>
                    <a:pt x="6350000" y="394970"/>
                  </a:cubicBezTo>
                  <a:cubicBezTo>
                    <a:pt x="6350000" y="394970"/>
                    <a:pt x="6350000" y="394970"/>
                    <a:pt x="6350000" y="394970"/>
                  </a:cubicBezTo>
                  <a:lnTo>
                    <a:pt x="6350000" y="5956300"/>
                  </a:lnTo>
                  <a:cubicBezTo>
                    <a:pt x="6350000" y="6174740"/>
                    <a:pt x="6173470" y="6351270"/>
                    <a:pt x="5955030" y="6351270"/>
                  </a:cubicBezTo>
                  <a:lnTo>
                    <a:pt x="5955030" y="6351270"/>
                  </a:lnTo>
                  <a:lnTo>
                    <a:pt x="394970" y="6351270"/>
                  </a:lnTo>
                  <a:cubicBezTo>
                    <a:pt x="176530" y="6350000"/>
                    <a:pt x="0" y="6173470"/>
                    <a:pt x="0" y="5955030"/>
                  </a:cubicBezTo>
                  <a:cubicBezTo>
                    <a:pt x="0" y="5955030"/>
                    <a:pt x="0" y="5955030"/>
                    <a:pt x="0" y="5955030"/>
                  </a:cubicBezTo>
                  <a:close/>
                </a:path>
              </a:pathLst>
            </a:custGeom>
            <a:blipFill>
              <a:blip r:embed="rId2"/>
              <a:stretch>
                <a:fillRect l="0" t="-16653" r="0" b="-16653"/>
              </a:stretch>
            </a:blipFill>
          </p:spPr>
        </p:sp>
      </p:grpSp>
      <p:sp>
        <p:nvSpPr>
          <p:cNvPr name="TextBox 7" id="7"/>
          <p:cNvSpPr txBox="true"/>
          <p:nvPr/>
        </p:nvSpPr>
        <p:spPr>
          <a:xfrm rot="0">
            <a:off x="17259300" y="9229725"/>
            <a:ext cx="152400" cy="180975"/>
          </a:xfrm>
          <a:prstGeom prst="rect">
            <a:avLst/>
          </a:prstGeom>
        </p:spPr>
        <p:txBody>
          <a:bodyPr anchor="t" rtlCol="false" tIns="0" lIns="0" bIns="0" rIns="0" wrap="none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>
                <a:solidFill>
                  <a:srgbClr val="025E73"/>
                </a:solidFill>
                <a:latin typeface="Gordita"/>
                <a:ea typeface="Gordita"/>
                <a:cs typeface="Gordita"/>
                <a:sym typeface="Gordita"/>
              </a:rPr>
              <a:t>22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>
  <p:cSld>
    <p:bg>
      <p:bgPr>
        <a:solidFill>
          <a:srgbClr val="D6E4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>
            <a:off x="1169408" y="2952533"/>
            <a:ext cx="1494277" cy="0"/>
          </a:xfrm>
          <a:prstGeom prst="line">
            <a:avLst/>
          </a:prstGeom>
          <a:ln cap="flat" w="114300">
            <a:solidFill>
              <a:srgbClr val="025E73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3" id="3"/>
          <p:cNvSpPr txBox="true"/>
          <p:nvPr/>
        </p:nvSpPr>
        <p:spPr>
          <a:xfrm rot="0">
            <a:off x="1169408" y="3390683"/>
            <a:ext cx="15657580" cy="3619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47700" indent="-323850" lvl="1">
              <a:lnSpc>
                <a:spcPts val="4800"/>
              </a:lnSpc>
              <a:buFont typeface="Arial"/>
              <a:buChar char="•"/>
            </a:pPr>
            <a:r>
              <a:rPr lang="en-US" sz="3000" spc="84">
                <a:solidFill>
                  <a:srgbClr val="025E73"/>
                </a:solidFill>
                <a:latin typeface="Gordita"/>
                <a:ea typeface="Gordita"/>
                <a:cs typeface="Gordita"/>
                <a:sym typeface="Gordita"/>
              </a:rPr>
              <a:t>Bin Placement, Vi</a:t>
            </a:r>
            <a:r>
              <a:rPr lang="en-US" sz="3000" spc="84">
                <a:solidFill>
                  <a:srgbClr val="025E73"/>
                </a:solidFill>
                <a:latin typeface="Gordita"/>
                <a:ea typeface="Gordita"/>
                <a:cs typeface="Gordita"/>
                <a:sym typeface="Gordita"/>
              </a:rPr>
              <a:t>sibility, and Site Layout </a:t>
            </a:r>
          </a:p>
          <a:p>
            <a:pPr algn="l" marL="647700" indent="-323850" lvl="1">
              <a:lnSpc>
                <a:spcPts val="4800"/>
              </a:lnSpc>
              <a:buFont typeface="Arial"/>
              <a:buChar char="•"/>
            </a:pPr>
            <a:r>
              <a:rPr lang="en-US" sz="3000" spc="84">
                <a:solidFill>
                  <a:srgbClr val="025E73"/>
                </a:solidFill>
                <a:latin typeface="Gordita"/>
                <a:ea typeface="Gordita"/>
                <a:cs typeface="Gordita"/>
                <a:sym typeface="Gordita"/>
              </a:rPr>
              <a:t>Mechanical Handling and Loading Practices </a:t>
            </a:r>
          </a:p>
          <a:p>
            <a:pPr algn="l" marL="647700" indent="-323850" lvl="1">
              <a:lnSpc>
                <a:spcPts val="4800"/>
              </a:lnSpc>
              <a:buFont typeface="Arial"/>
              <a:buChar char="•"/>
            </a:pPr>
            <a:r>
              <a:rPr lang="en-US" sz="3000" spc="84">
                <a:solidFill>
                  <a:srgbClr val="025E73"/>
                </a:solidFill>
                <a:latin typeface="Gordita"/>
                <a:ea typeface="Gordita"/>
                <a:cs typeface="Gordita"/>
                <a:sym typeface="Gordita"/>
              </a:rPr>
              <a:t>Excavation, Early Works, and Wet Site Conditions </a:t>
            </a:r>
          </a:p>
          <a:p>
            <a:pPr algn="l" marL="647700" indent="-323850" lvl="1">
              <a:lnSpc>
                <a:spcPts val="4800"/>
              </a:lnSpc>
              <a:buFont typeface="Arial"/>
              <a:buChar char="•"/>
            </a:pPr>
            <a:r>
              <a:rPr lang="en-US" sz="3000" spc="84">
                <a:solidFill>
                  <a:srgbClr val="025E73"/>
                </a:solidFill>
                <a:latin typeface="Gordita"/>
                <a:ea typeface="Gordita"/>
                <a:cs typeface="Gordita"/>
                <a:sym typeface="Gordita"/>
              </a:rPr>
              <a:t>Erosion &amp; Sediment Control (ESC) and Mixed Material Plastics </a:t>
            </a:r>
          </a:p>
          <a:p>
            <a:pPr algn="l" marL="647700" indent="-323850" lvl="1">
              <a:lnSpc>
                <a:spcPts val="4800"/>
              </a:lnSpc>
              <a:buFont typeface="Arial"/>
              <a:buChar char="•"/>
            </a:pPr>
            <a:r>
              <a:rPr lang="en-US" sz="3000" spc="84">
                <a:solidFill>
                  <a:srgbClr val="025E73"/>
                </a:solidFill>
                <a:latin typeface="Gordita"/>
                <a:ea typeface="Gordita"/>
                <a:cs typeface="Gordita"/>
                <a:sym typeface="Gordita"/>
              </a:rPr>
              <a:t>Material Size and Form </a:t>
            </a:r>
          </a:p>
          <a:p>
            <a:pPr algn="l" marL="647700" indent="-323850" lvl="1">
              <a:lnSpc>
                <a:spcPts val="4800"/>
              </a:lnSpc>
              <a:buFont typeface="Arial"/>
              <a:buChar char="•"/>
            </a:pPr>
            <a:r>
              <a:rPr lang="en-US" sz="3000" spc="84">
                <a:solidFill>
                  <a:srgbClr val="025E73"/>
                </a:solidFill>
                <a:latin typeface="Gordita"/>
                <a:ea typeface="Gordita"/>
                <a:cs typeface="Gordita"/>
                <a:sym typeface="Gordita"/>
              </a:rPr>
              <a:t>Additional Handling and Pre Sorting 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169408" y="1914742"/>
            <a:ext cx="12598598" cy="555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50"/>
              </a:lnSpc>
            </a:pPr>
            <a:r>
              <a:rPr lang="en-US" sz="3500" b="true">
                <a:solidFill>
                  <a:srgbClr val="025E73"/>
                </a:solidFill>
                <a:latin typeface="Gordita Bold"/>
                <a:ea typeface="Gordita Bold"/>
                <a:cs typeface="Gordita Bold"/>
                <a:sym typeface="Gordita Bold"/>
              </a:rPr>
              <a:t>FACTORS INFLUENCING CONTAMINATION RATES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7259300" y="9229725"/>
            <a:ext cx="152400" cy="180975"/>
          </a:xfrm>
          <a:prstGeom prst="rect">
            <a:avLst/>
          </a:prstGeom>
        </p:spPr>
        <p:txBody>
          <a:bodyPr anchor="t" rtlCol="false" tIns="0" lIns="0" bIns="0" rIns="0" wrap="none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>
                <a:solidFill>
                  <a:srgbClr val="025E73"/>
                </a:solidFill>
                <a:latin typeface="Gordita"/>
                <a:ea typeface="Gordita"/>
                <a:cs typeface="Gordita"/>
                <a:sym typeface="Gordita"/>
              </a:rPr>
              <a:t>23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6E4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name="Object 2" id="2"/>
          <p:cNvGraphicFramePr/>
          <p:nvPr/>
        </p:nvGraphicFramePr>
        <p:xfrm>
          <a:off x="1028700" y="2452311"/>
          <a:ext cx="3771900" cy="3143250"/>
        </p:xfrm>
        <a:graphic>
          <a:graphicData uri="http://schemas.openxmlformats.org/presentationml/2006/ole">
            <p:oleObj imgW="4521200" imgH="3886200" r:id="rId3" progId="Excel.Sheet.12" name="Worksheet">
              <p:embed/>
              <p:pic>
                <p:nvPicPr>
                  <p:cNvPr name="" id="0"/>
                  <p:cNvPicPr/>
                  <p:nvPr/>
                </p:nvPicPr>
                <p:blipFill>
                  <a:blip r:embed="rId2"/>
                  <a:stretch>
                    <a:fillRect/>
                  </a:stretch>
                </p:blipFill>
                <p:spPr>
                  <a:xfrm>
                    <a:off x="1270000" y="1270000"/>
                    <a:ext cx="1270000" cy="1270000"/>
                  </a:xfrm>
                  <a:prstGeom prst="rect"/>
                </p:spPr>
              </p:pic>
            </p:oleObj>
          </a:graphicData>
        </a:graphic>
      </p:graphicFrame>
      <p:sp>
        <p:nvSpPr>
          <p:cNvPr name="TextBox 3" id="3"/>
          <p:cNvSpPr txBox="true"/>
          <p:nvPr/>
        </p:nvSpPr>
        <p:spPr>
          <a:xfrm rot="0">
            <a:off x="1028700" y="1283748"/>
            <a:ext cx="13285197" cy="555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49"/>
              </a:lnSpc>
            </a:pPr>
            <a:r>
              <a:rPr lang="en-US" sz="3499" b="true">
                <a:solidFill>
                  <a:srgbClr val="025E73"/>
                </a:solidFill>
                <a:latin typeface="Jost 1 Bold"/>
                <a:ea typeface="Jost 1 Bold"/>
                <a:cs typeface="Jost 1 Bold"/>
                <a:sym typeface="Jost 1 Bold"/>
              </a:rPr>
              <a:t>MATERIALS COLLECTED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7259300" y="9229725"/>
            <a:ext cx="152400" cy="180975"/>
          </a:xfrm>
          <a:prstGeom prst="rect">
            <a:avLst/>
          </a:prstGeom>
        </p:spPr>
        <p:txBody>
          <a:bodyPr anchor="t" rtlCol="false" tIns="0" lIns="0" bIns="0" rIns="0" wrap="none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>
                <a:solidFill>
                  <a:srgbClr val="025E73"/>
                </a:solidFill>
                <a:latin typeface="Gordita"/>
                <a:ea typeface="Gordita"/>
                <a:cs typeface="Gordita"/>
                <a:sym typeface="Gordita"/>
              </a:rPr>
              <a:t>24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82DD19902CDFE40816E42C37F344FF9" ma:contentTypeVersion="18" ma:contentTypeDescription="Create a new document." ma:contentTypeScope="" ma:versionID="5abe48da8d81f9f7d2b6049198bcdec8">
  <xsd:schema xmlns:xsd="http://www.w3.org/2001/XMLSchema" xmlns:xs="http://www.w3.org/2001/XMLSchema" xmlns:p="http://schemas.microsoft.com/office/2006/metadata/properties" xmlns:ns2="145ae301-8aeb-4ce4-9af7-5d7f0632834f" xmlns:ns3="21a32148-b724-4439-8883-a23eeb4e6f6d" targetNamespace="http://schemas.microsoft.com/office/2006/metadata/properties" ma:root="true" ma:fieldsID="ab440ac0ec2fa60788325e232325d12e" ns2:_="" ns3:_="">
    <xsd:import namespace="145ae301-8aeb-4ce4-9af7-5d7f0632834f"/>
    <xsd:import namespace="21a32148-b724-4439-8883-a23eeb4e6f6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45ae301-8aeb-4ce4-9af7-5d7f0632834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3b39e680-b3fe-439f-8ee3-d263e9c4952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1a32148-b724-4439-8883-a23eeb4e6f6d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ac5f3bc1-2094-4263-b1e1-2b348e4ac733}" ma:internalName="TaxCatchAll" ma:showField="CatchAllData" ma:web="21a32148-b724-4439-8883-a23eeb4e6f6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145ae301-8aeb-4ce4-9af7-5d7f0632834f">
      <Terms xmlns="http://schemas.microsoft.com/office/infopath/2007/PartnerControls"/>
    </lcf76f155ced4ddcb4097134ff3c332f>
    <TaxCatchAll xmlns="21a32148-b724-4439-8883-a23eeb4e6f6d" xsi:nil="true"/>
  </documentManagement>
</p:properties>
</file>

<file path=customXml/itemProps1.xml><?xml version="1.0" encoding="utf-8"?>
<ds:datastoreItem xmlns:ds="http://schemas.openxmlformats.org/officeDocument/2006/customXml" ds:itemID="{F490DF20-E739-48C9-8D9B-08C03AA0F084}"/>
</file>

<file path=customXml/itemProps2.xml><?xml version="1.0" encoding="utf-8"?>
<ds:datastoreItem xmlns:ds="http://schemas.openxmlformats.org/officeDocument/2006/customXml" ds:itemID="{E97C171F-FA6B-4209-9E1D-950D5FEABC79}"/>
</file>

<file path=customXml/itemProps3.xml><?xml version="1.0" encoding="utf-8"?>
<ds:datastoreItem xmlns:ds="http://schemas.openxmlformats.org/officeDocument/2006/customXml" ds:itemID="{7941DED2-A1C1-4934-A11D-DC79DFCBAAE5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260408 Plastics Summit</dc:title>
  <cp:revision>1</cp:revision>
  <dcterms:created xsi:type="dcterms:W3CDTF">2006-08-16T00:00:00Z</dcterms:created>
  <dcterms:modified xsi:type="dcterms:W3CDTF">2011-08-01T06:04:30Z</dcterms:modified>
  <dc:identifier>DAHGJqPJ1IU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0x010100382DD19902CDFE40816E42C37F344FF9</vt:lpwstr>
  </property>
</Properties>
</file>