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0" r:id="rId2"/>
    <p:sldId id="257" r:id="rId3"/>
    <p:sldId id="267" r:id="rId4"/>
    <p:sldId id="268" r:id="rId5"/>
    <p:sldId id="269" r:id="rId6"/>
  </p:sldIdLst>
  <p:sldSz cx="12192000" cy="6858000"/>
  <p:notesSz cx="6858000" cy="9144000"/>
  <p:defaultTextStyle>
    <a:defPPr>
      <a:defRPr lang="en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41"/>
    <p:restoredTop sz="94662"/>
  </p:normalViewPr>
  <p:slideViewPr>
    <p:cSldViewPr snapToGrid="0">
      <p:cViewPr varScale="1">
        <p:scale>
          <a:sx n="109" d="100"/>
          <a:sy n="109" d="100"/>
        </p:scale>
        <p:origin x="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89452-8470-8645-85BD-FF059BBB5830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7AF99-1D94-8541-AEF5-EF649C0D5B55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73804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F7D17B-466B-FB49-A45D-81638A49FDC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568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F58E0-8837-53CA-6B5A-C34B1176F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608314-648F-EE14-6617-3E7ADE6BE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67A0B-2F0A-9FC1-42DC-AB076BC11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9EC17-6D87-BDB4-4B1A-0531A33C1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936DE-75DA-5EC8-C607-D8B3146E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150944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18AC9-0E7E-85FE-B062-FB5F69D95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998B6-35E6-54A1-D132-7534C6F45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AD422-1E53-BE94-08CF-86A563FC6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0AED8-0EBF-DC4A-18AE-4164B051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A2118-34F4-3342-D775-8ADA128DF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569425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14FEE-494F-2E21-EB9D-05D9E4C39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99A2E-A60F-269E-86F7-2A33660E2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C81BE-6ED9-A5C6-1B1B-246B5DD3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72143-FF23-04FD-6CF2-5C1F65ECE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31AF5-94F5-2285-A1FC-1817AB12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713014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3F01D-D22D-E2AA-0D5C-0FCCD28DE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2AF3E-CD4F-FF62-1577-C72EF38BC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B6BA3-5183-FB77-FF78-96275F702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0A605-F8AD-2767-CDEC-B8BA59048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86614-79BE-617B-09D0-BB229BCD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0D2B58-76DC-478F-38C9-6F12D6828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272941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01BD9-B356-17F4-B37D-3518BC851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34C58-3DDB-FC69-4E6A-DBD646F12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79992-2553-538A-2150-AD4F599D1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26E2B3-704C-AC5E-199D-D39565803C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8002A2-5CCC-6352-2CF2-F96E8838E7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58BA7-10B8-405A-41C7-57E725878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AD7E8F-F5CB-F596-9C0F-03A235EDC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ED16D-F8B5-52B6-C624-C0BCEC70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193526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A675A-90D5-DC24-946B-062FC1B0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D8BE50-F6BC-430E-2F5A-29292EE0E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EE9D9-7992-B30A-FF55-2E3F35FBD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B7DED7-BAAB-1B18-144D-68A852DCD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1533212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1DA001-070E-08A9-14DD-9438929F9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773768-0886-4D1F-E61C-C220FB7CE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752C5-3930-0FCE-6E49-D8C42CB1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53332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05662-BEF8-4BA4-6AB3-A78637B0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C6A7-C893-9C2F-0C8D-8D6945B50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3E6B1-DE26-C4AA-34D4-F1DF63E7E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092B5-4F14-598B-FFFC-3DF052E5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0322C-E8D1-595A-995B-DCB1ED21E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70A75-62BF-F8FE-2BC1-0F0EFF41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215354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F97B1-38F4-1941-391E-28CE31103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9EE820-DA33-2484-9004-F92735911A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00EB8-9120-F800-3B44-D3AB06840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A7C18-0C14-8F78-6D58-58590A674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0356E7-5121-3C3C-80F5-664C1B79A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D45BF3-B036-83A8-ECB2-A459F4CC8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1771876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55954-33A1-49C4-ED62-5517057DC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233F9B-1E7F-005D-D558-38F11BE43F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F70CB-589D-AC17-6E37-FF3097E71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520A2-6D42-3822-B40A-6BE956E3E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97050-2E4D-BB73-C62D-B0ED4D84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3517607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BED52-9DE0-8381-39BF-0D43B8BB64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8B159-00FF-534C-4C03-5B1A37D0B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F856A-8098-0611-65EC-87EF380ED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C9E55-2816-A1BA-D4A6-83EA988A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6ADF8-EB79-323C-F19D-C89655CB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2670502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4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DF509C-FA2A-5392-2C69-6BEF47F54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5D828-F087-A6D6-CDD8-E424B803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1570B-36C6-0142-E3C4-3F8260A5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B169E3-F7CC-D246-A024-5E7F38D91377}" type="datetimeFigureOut">
              <a:rPr lang="en-CL" smtClean="0"/>
              <a:t>08-04-26</a:t>
            </a:fld>
            <a:endParaRPr lang="en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3D43F-618A-75C6-EB78-5D8FD5116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09767-FD0B-9A91-9BAF-8B5722DCA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F1A4EC-0516-1E49-8A38-81EE2BC4363B}" type="slidenum">
              <a:rPr lang="en-CL" smtClean="0"/>
              <a:t>‹#›</a:t>
            </a:fld>
            <a:endParaRPr lang="en-CL"/>
          </a:p>
        </p:txBody>
      </p:sp>
    </p:spTree>
    <p:extLst>
      <p:ext uri="{BB962C8B-B14F-4D97-AF65-F5344CB8AC3E}">
        <p14:creationId xmlns:p14="http://schemas.microsoft.com/office/powerpoint/2010/main" val="4127734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8F70BF-0207-3745-9C21-6D2C517B0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5F5715-DD67-0A4A-B70A-0CDC46830535}"/>
              </a:ext>
            </a:extLst>
          </p:cNvPr>
          <p:cNvSpPr/>
          <p:nvPr/>
        </p:nvSpPr>
        <p:spPr>
          <a:xfrm>
            <a:off x="0" y="3966518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to Keep Packaging in the Economy &amp; Out of the Environment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9D9201-AC97-D64A-97FD-9B6428B56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81" y="3578087"/>
            <a:ext cx="9982200" cy="4749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DDAA4F-AB6A-D719-8DEC-CCC884F7E554}"/>
              </a:ext>
            </a:extLst>
          </p:cNvPr>
          <p:cNvSpPr txBox="1"/>
          <p:nvPr/>
        </p:nvSpPr>
        <p:spPr>
          <a:xfrm>
            <a:off x="4397117" y="686605"/>
            <a:ext cx="2666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L" sz="3200" dirty="0">
                <a:latin typeface="Helvetica Light" panose="020B0403020202020204" pitchFamily="34" charset="0"/>
              </a:rPr>
              <a:t>Insights from </a:t>
            </a:r>
            <a:endParaRPr lang="en-CL" sz="3200" dirty="0"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24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699A96-55B7-4E48-9A90-E4933847B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4787"/>
            <a:ext cx="12192000" cy="69275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D044BA-4CC9-734A-B2A3-A31D362A8D4B}"/>
              </a:ext>
            </a:extLst>
          </p:cNvPr>
          <p:cNvSpPr/>
          <p:nvPr/>
        </p:nvSpPr>
        <p:spPr>
          <a:xfrm>
            <a:off x="3081998" y="852826"/>
            <a:ext cx="86539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3200" b="1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Innovative Solutions to Complex Market Failures</a:t>
            </a:r>
          </a:p>
        </p:txBody>
      </p:sp>
    </p:spTree>
    <p:extLst>
      <p:ext uri="{BB962C8B-B14F-4D97-AF65-F5344CB8AC3E}">
        <p14:creationId xmlns:p14="http://schemas.microsoft.com/office/powerpoint/2010/main" val="18227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tanding in the street&#10;&#10;Description automatically generated">
            <a:extLst>
              <a:ext uri="{FF2B5EF4-FFF2-40B4-BE49-F238E27FC236}">
                <a16:creationId xmlns:a16="http://schemas.microsoft.com/office/drawing/2014/main" id="{613DD887-F77D-3347-8DC8-0BEF5A811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237" r="-1" b="17013"/>
          <a:stretch/>
        </p:blipFill>
        <p:spPr>
          <a:xfrm>
            <a:off x="6096000" y="676464"/>
            <a:ext cx="5774268" cy="4933950"/>
          </a:xfrm>
          <a:prstGeom prst="rect">
            <a:avLst/>
          </a:prstGeom>
        </p:spPr>
      </p:pic>
      <p:sp>
        <p:nvSpPr>
          <p:cNvPr id="12" name="object 9">
            <a:extLst>
              <a:ext uri="{FF2B5EF4-FFF2-40B4-BE49-F238E27FC236}">
                <a16:creationId xmlns:a16="http://schemas.microsoft.com/office/drawing/2014/main" id="{3833C659-3286-CF4D-8DDD-FC1A4E433709}"/>
              </a:ext>
            </a:extLst>
          </p:cNvPr>
          <p:cNvSpPr/>
          <p:nvPr/>
        </p:nvSpPr>
        <p:spPr>
          <a:xfrm>
            <a:off x="1265961" y="4575301"/>
            <a:ext cx="3680459" cy="20702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4A6E7F74-8CD8-0447-87A8-D35B387B4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220" y="406275"/>
            <a:ext cx="2362200" cy="37528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B8D711-6C36-814B-BC46-251F31D3E703}"/>
              </a:ext>
            </a:extLst>
          </p:cNvPr>
          <p:cNvSpPr txBox="1"/>
          <p:nvPr/>
        </p:nvSpPr>
        <p:spPr>
          <a:xfrm>
            <a:off x="27480" y="1295686"/>
            <a:ext cx="2476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Algramo 1.0 2013-2018</a:t>
            </a:r>
            <a:r>
              <a:rPr lang="en-CA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basic vending machines &amp; </a:t>
            </a:r>
            <a:r>
              <a:rPr lang="en-CA" i="1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in store exchange </a:t>
            </a:r>
            <a:r>
              <a:rPr lang="en-CA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reach 2,000 stores-350k customers &lt;10% reuse to &gt;85%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407202-A662-1F46-9EFE-A2EB1CA63051}"/>
              </a:ext>
            </a:extLst>
          </p:cNvPr>
          <p:cNvSpPr txBox="1"/>
          <p:nvPr/>
        </p:nvSpPr>
        <p:spPr>
          <a:xfrm>
            <a:off x="6096000" y="5610414"/>
            <a:ext cx="59143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2018-2019 THE PIVOT</a:t>
            </a:r>
            <a:r>
              <a:rPr lang="en-CA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: Leveraging past success to scaling reuse into global supply chains: Unilever, Nestle, Colgate, Coca-Cola Walmart, Target, Lidl </a:t>
            </a:r>
          </a:p>
        </p:txBody>
      </p:sp>
    </p:spTree>
    <p:extLst>
      <p:ext uri="{BB962C8B-B14F-4D97-AF65-F5344CB8AC3E}">
        <p14:creationId xmlns:p14="http://schemas.microsoft.com/office/powerpoint/2010/main" val="4116294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800" y="431800"/>
            <a:ext cx="11328400" cy="5994400"/>
          </a:xfrm>
          <a:prstGeom prst="roundRect">
            <a:avLst>
              <a:gd name="adj" fmla="val 44746"/>
            </a:avLst>
          </a:prstGeom>
          <a:solidFill>
            <a:srgbClr val="FFFFFF"/>
          </a:solidFill>
          <a:ln w="28575">
            <a:solidFill>
              <a:srgbClr val="BCBCBC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77901" y="2337991"/>
            <a:ext cx="4940300" cy="3643709"/>
          </a:xfrm>
          <a:prstGeom prst="roundRect">
            <a:avLst>
              <a:gd name="adj" fmla="val 73613"/>
            </a:avLst>
          </a:prstGeom>
          <a:solidFill>
            <a:srgbClr val="FCFCFC"/>
          </a:solidFill>
          <a:ln w="28575">
            <a:solidFill>
              <a:srgbClr val="BCBCBC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261101" y="2337991"/>
            <a:ext cx="4940300" cy="3643709"/>
          </a:xfrm>
          <a:prstGeom prst="roundRect">
            <a:avLst>
              <a:gd name="adj" fmla="val 73613"/>
            </a:avLst>
          </a:prstGeom>
          <a:solidFill>
            <a:srgbClr val="FCFCFC"/>
          </a:solidFill>
          <a:ln w="28575">
            <a:solidFill>
              <a:srgbClr val="BCBCBC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567306" y="983655"/>
            <a:ext cx="3225547" cy="6996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511"/>
              </a:lnSpc>
            </a:pPr>
            <a:r>
              <a:rPr lang="en-US" sz="58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Algramo</a:t>
            </a:r>
            <a:endParaRPr lang="en-US" sz="5800" dirty="0"/>
          </a:p>
        </p:txBody>
      </p:sp>
      <p:sp>
        <p:nvSpPr>
          <p:cNvPr id="6" name="Text 4"/>
          <p:cNvSpPr/>
          <p:nvPr/>
        </p:nvSpPr>
        <p:spPr>
          <a:xfrm>
            <a:off x="1086055" y="1735561"/>
            <a:ext cx="440436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20"/>
              </a:lnSpc>
            </a:pPr>
            <a:r>
              <a:rPr lang="en-US" dirty="0">
                <a:solidFill>
                  <a:srgbClr val="2B2B2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What scaled well vs. what limited growth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908814" y="2972992"/>
            <a:ext cx="4339589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400"/>
              </a:lnSpc>
            </a:pPr>
            <a:r>
              <a:rPr lang="en-US" sz="34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What worked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1320801" y="3493692"/>
            <a:ext cx="4254500" cy="7164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Clear value proposition: lower refill costs and less plastic waste 20% motivates</a:t>
            </a:r>
            <a:endParaRPr lang="en-US" sz="1600" dirty="0"/>
          </a:p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Early traction from dispensers and neighborhood retail created access to:</a:t>
            </a:r>
            <a:endParaRPr lang="en-US" sz="1600" dirty="0"/>
          </a:p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Partnerships with FMCGs and retailers</a:t>
            </a:r>
            <a:endParaRPr lang="en-US" sz="1600" dirty="0"/>
          </a:p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</a:rPr>
              <a:t>FMCG interest validated scalability potential to enable Venture Capital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20801" y="10658276"/>
            <a:ext cx="4254500" cy="8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20"/>
              </a:lnSpc>
            </a:pPr>
            <a:r>
              <a:rPr lang="en-US" sz="1600" b="1" dirty="0">
                <a:solidFill>
                  <a:srgbClr val="6666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Simple message, familiar packaging icons, and visible savings made the concept easy to explain.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61812" y="2932509"/>
            <a:ext cx="4339589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400"/>
              </a:lnSpc>
            </a:pPr>
            <a:r>
              <a:rPr lang="en-US" sz="34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What did not work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6616701" y="3429000"/>
            <a:ext cx="4254500" cy="7923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Hardware-heavy rollout made expansion slower &amp; operationally complex</a:t>
            </a:r>
            <a:endParaRPr lang="en-US" sz="1600" dirty="0"/>
          </a:p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Behavior change relies on consumer</a:t>
            </a:r>
            <a:endParaRPr lang="en-US" sz="1600" dirty="0"/>
          </a:p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</a:rPr>
              <a:t>Economic downturns make brands and customers focused on minimizing costs, packaging wars with cheap Doy Packs</a:t>
            </a:r>
          </a:p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</a:rPr>
              <a:t>FMCGs critical to justify VC investments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616701" y="11417499"/>
            <a:ext cx="4254500" cy="8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20"/>
              </a:lnSpc>
            </a:pPr>
            <a:r>
              <a:rPr lang="en-US" sz="1600" b="1" dirty="0">
                <a:solidFill>
                  <a:srgbClr val="6666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concept was compelling, but scaling the system required more than strong branding alone.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0611" y="715170"/>
            <a:ext cx="11379200" cy="6045200"/>
          </a:xfrm>
          <a:prstGeom prst="roundRect">
            <a:avLst>
              <a:gd name="adj" fmla="val 44370"/>
            </a:avLst>
          </a:prstGeom>
          <a:solidFill>
            <a:srgbClr val="EFEFEF"/>
          </a:solidFill>
          <a:ln w="28575">
            <a:solidFill>
              <a:srgbClr val="B6B6B6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17600" y="2674097"/>
            <a:ext cx="2297907" cy="1854597"/>
          </a:xfrm>
          <a:prstGeom prst="roundRect">
            <a:avLst>
              <a:gd name="adj" fmla="val 105183"/>
            </a:avLst>
          </a:prstGeom>
          <a:solidFill>
            <a:srgbClr val="FBFBFB"/>
          </a:solidFill>
          <a:ln w="19050">
            <a:solidFill>
              <a:srgbClr val="D6D6D6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55208" y="2633564"/>
            <a:ext cx="2298105" cy="1854597"/>
          </a:xfrm>
          <a:prstGeom prst="roundRect">
            <a:avLst>
              <a:gd name="adj" fmla="val 105183"/>
            </a:avLst>
          </a:prstGeom>
          <a:solidFill>
            <a:srgbClr val="FBFBFB"/>
          </a:solidFill>
          <a:ln w="19050">
            <a:solidFill>
              <a:srgbClr val="D6D6D6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51905" y="4634218"/>
            <a:ext cx="2297907" cy="1854597"/>
          </a:xfrm>
          <a:prstGeom prst="roundRect">
            <a:avLst>
              <a:gd name="adj" fmla="val 105183"/>
            </a:avLst>
          </a:prstGeom>
          <a:solidFill>
            <a:srgbClr val="FBFBFB"/>
          </a:solidFill>
          <a:ln w="19050">
            <a:solidFill>
              <a:srgbClr val="D6D6D6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542106" y="4607520"/>
            <a:ext cx="2298105" cy="1854597"/>
          </a:xfrm>
          <a:prstGeom prst="roundRect">
            <a:avLst>
              <a:gd name="adj" fmla="val 105183"/>
            </a:avLst>
          </a:prstGeom>
          <a:solidFill>
            <a:srgbClr val="FBFBFB"/>
          </a:solidFill>
          <a:ln w="19050">
            <a:solidFill>
              <a:srgbClr val="D6D6D6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932411" y="1646436"/>
            <a:ext cx="3565173" cy="4937125"/>
          </a:xfrm>
          <a:prstGeom prst="roundRect">
            <a:avLst>
              <a:gd name="adj" fmla="val 43624"/>
            </a:avLst>
          </a:prstGeom>
          <a:solidFill>
            <a:srgbClr val="FFFFFF"/>
          </a:solidFill>
          <a:ln w="19050">
            <a:solidFill>
              <a:srgbClr val="B6B6B6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716911" y="2884884"/>
            <a:ext cx="914400" cy="914400"/>
          </a:xfrm>
          <a:prstGeom prst="roundRect">
            <a:avLst>
              <a:gd name="adj" fmla="val 240000"/>
            </a:avLst>
          </a:prstGeom>
          <a:solidFill>
            <a:srgbClr val="27C7D3"/>
          </a:solidFill>
          <a:ln w="38100">
            <a:solidFill>
              <a:srgbClr val="111111"/>
            </a:solidFill>
          </a:ln>
        </p:spPr>
        <p:txBody>
          <a:bodyPr wrap="none" lIns="0" tIns="0" rIns="0" bIns="0" rtlCol="0" anchor="ctr">
            <a:normAutofit/>
          </a:bodyPr>
          <a:lstStyle/>
          <a:p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385480" y="1198859"/>
            <a:ext cx="9845040" cy="427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65"/>
              </a:lnSpc>
            </a:pPr>
            <a:r>
              <a:rPr lang="en-US" sz="33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Policies to enable Reuse/Refill Systems</a:t>
            </a:r>
            <a:endParaRPr lang="en-US" sz="3300" dirty="0"/>
          </a:p>
        </p:txBody>
      </p:sp>
      <p:sp>
        <p:nvSpPr>
          <p:cNvPr id="14" name="Text 12"/>
          <p:cNvSpPr/>
          <p:nvPr/>
        </p:nvSpPr>
        <p:spPr>
          <a:xfrm>
            <a:off x="1079501" y="2174875"/>
            <a:ext cx="486928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20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Key policy levers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181102" y="2762999"/>
            <a:ext cx="1942307" cy="2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60"/>
              </a:lnSpc>
            </a:pPr>
            <a:r>
              <a:rPr lang="en-US" sz="1400" b="1" dirty="0">
                <a:solidFill>
                  <a:srgbClr val="27C7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85480" y="3092947"/>
            <a:ext cx="1981152" cy="219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28"/>
              </a:lnSpc>
            </a:pPr>
            <a:r>
              <a:rPr lang="en-US" sz="16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Reuse targets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257300" y="3384748"/>
            <a:ext cx="1942307" cy="730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37"/>
              </a:lnSpc>
            </a:pPr>
            <a:r>
              <a:rPr lang="en-US" sz="1251" b="1" dirty="0">
                <a:solidFill>
                  <a:srgbClr val="3B3B3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Set binding category-level targets for reuse-with industry input</a:t>
            </a:r>
            <a:endParaRPr lang="en-US" sz="1251" dirty="0"/>
          </a:p>
        </p:txBody>
      </p:sp>
      <p:sp>
        <p:nvSpPr>
          <p:cNvPr id="18" name="Text 16"/>
          <p:cNvSpPr/>
          <p:nvPr/>
        </p:nvSpPr>
        <p:spPr>
          <a:xfrm>
            <a:off x="3663453" y="2762999"/>
            <a:ext cx="1942505" cy="2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60"/>
              </a:lnSpc>
            </a:pPr>
            <a:r>
              <a:rPr lang="en-US" sz="1400" b="1" dirty="0">
                <a:solidFill>
                  <a:srgbClr val="27C7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719905" y="3113783"/>
            <a:ext cx="1942505" cy="438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28"/>
              </a:lnSpc>
            </a:pPr>
            <a:r>
              <a:rPr lang="en-US" sz="16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EPR eco-modulation</a:t>
            </a:r>
          </a:p>
          <a:p>
            <a:pPr>
              <a:lnSpc>
                <a:spcPts val="1728"/>
              </a:lnSpc>
            </a:pPr>
            <a:r>
              <a:rPr lang="en-US" sz="1200" dirty="0">
                <a:solidFill>
                  <a:srgbClr val="111111"/>
                </a:solidFill>
                <a:latin typeface="Nunito" pitchFamily="34" charset="0"/>
              </a:rPr>
              <a:t>(Level playing field)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805515" y="3588888"/>
            <a:ext cx="1942505" cy="730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37"/>
              </a:lnSpc>
            </a:pPr>
            <a:r>
              <a:rPr lang="en-US" sz="1251" b="1" dirty="0">
                <a:solidFill>
                  <a:srgbClr val="3B3B3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Lower fees for reusable formats and &gt; fees for SU</a:t>
            </a:r>
            <a:endParaRPr lang="en-US" sz="1251" dirty="0"/>
          </a:p>
        </p:txBody>
      </p:sp>
      <p:sp>
        <p:nvSpPr>
          <p:cNvPr id="21" name="Text 19"/>
          <p:cNvSpPr/>
          <p:nvPr/>
        </p:nvSpPr>
        <p:spPr>
          <a:xfrm>
            <a:off x="1121089" y="4711784"/>
            <a:ext cx="1942307" cy="2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60"/>
              </a:lnSpc>
            </a:pPr>
            <a:r>
              <a:rPr lang="en-US" sz="1400" b="1" dirty="0">
                <a:solidFill>
                  <a:srgbClr val="27C7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257300" y="5096272"/>
            <a:ext cx="1942307" cy="438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28"/>
              </a:lnSpc>
            </a:pPr>
            <a:r>
              <a:rPr lang="en-US" sz="16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Standardized packaging &amp; Infrastructure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257300" y="5585619"/>
            <a:ext cx="1942307" cy="730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37"/>
              </a:lnSpc>
            </a:pPr>
            <a:endParaRPr lang="en-US" sz="1251" dirty="0"/>
          </a:p>
        </p:txBody>
      </p:sp>
      <p:sp>
        <p:nvSpPr>
          <p:cNvPr id="24" name="Text 22"/>
          <p:cNvSpPr/>
          <p:nvPr/>
        </p:nvSpPr>
        <p:spPr>
          <a:xfrm>
            <a:off x="3608653" y="4744401"/>
            <a:ext cx="1942505" cy="2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60"/>
              </a:lnSpc>
            </a:pPr>
            <a:r>
              <a:rPr lang="en-US" sz="1400" b="1" dirty="0">
                <a:solidFill>
                  <a:srgbClr val="27C7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903187" y="4749999"/>
            <a:ext cx="1981355" cy="219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28"/>
              </a:lnSpc>
            </a:pPr>
            <a:r>
              <a:rPr lang="en-US" sz="1600" b="1" dirty="0"/>
              <a:t>Focus on Sectors with Industry Support </a:t>
            </a:r>
          </a:p>
        </p:txBody>
      </p:sp>
      <p:sp>
        <p:nvSpPr>
          <p:cNvPr id="26" name="Text 24"/>
          <p:cNvSpPr/>
          <p:nvPr/>
        </p:nvSpPr>
        <p:spPr>
          <a:xfrm>
            <a:off x="3818991" y="5378054"/>
            <a:ext cx="2043385" cy="879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37"/>
              </a:lnSpc>
            </a:pPr>
            <a:r>
              <a:rPr lang="en-US" sz="1251" b="1" dirty="0">
                <a:solidFill>
                  <a:srgbClr val="3B3B3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Beverage, B2B &amp; semi closed ecosystems to create shared infrastructure / demand – Infinity Box </a:t>
            </a:r>
            <a:endParaRPr lang="en-US" sz="1251" dirty="0"/>
          </a:p>
        </p:txBody>
      </p:sp>
      <p:sp>
        <p:nvSpPr>
          <p:cNvPr id="28" name="Text 26"/>
          <p:cNvSpPr/>
          <p:nvPr/>
        </p:nvSpPr>
        <p:spPr>
          <a:xfrm>
            <a:off x="1257300" y="7077869"/>
            <a:ext cx="1942307" cy="438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28"/>
              </a:lnSpc>
            </a:pP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257300" y="7567216"/>
            <a:ext cx="1942307" cy="730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37"/>
              </a:lnSpc>
            </a:pPr>
            <a:endParaRPr lang="en-US" sz="1251" dirty="0"/>
          </a:p>
        </p:txBody>
      </p:sp>
      <p:sp>
        <p:nvSpPr>
          <p:cNvPr id="30" name="Text 28"/>
          <p:cNvSpPr/>
          <p:nvPr/>
        </p:nvSpPr>
        <p:spPr>
          <a:xfrm>
            <a:off x="3733008" y="6785770"/>
            <a:ext cx="1942505" cy="2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60"/>
              </a:lnSpc>
            </a:pP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3733008" y="7567216"/>
            <a:ext cx="1942505" cy="730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37"/>
              </a:lnSpc>
            </a:pPr>
            <a:endParaRPr lang="en-US" sz="1251" dirty="0"/>
          </a:p>
        </p:txBody>
      </p:sp>
      <p:sp>
        <p:nvSpPr>
          <p:cNvPr id="33" name="Text 31"/>
          <p:cNvSpPr/>
          <p:nvPr/>
        </p:nvSpPr>
        <p:spPr>
          <a:xfrm>
            <a:off x="6589912" y="2174875"/>
            <a:ext cx="461304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20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Why policy matters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7910712" y="2644775"/>
            <a:ext cx="3265825" cy="617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860"/>
              </a:lnSpc>
            </a:pPr>
            <a:r>
              <a:rPr lang="en-US" sz="54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Scale</a:t>
            </a:r>
            <a:endParaRPr lang="en-US" sz="5400" dirty="0"/>
          </a:p>
        </p:txBody>
      </p:sp>
      <p:sp>
        <p:nvSpPr>
          <p:cNvPr id="35" name="Text 33"/>
          <p:cNvSpPr/>
          <p:nvPr/>
        </p:nvSpPr>
        <p:spPr>
          <a:xfrm>
            <a:off x="7910711" y="3312717"/>
            <a:ext cx="3201789" cy="726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08"/>
              </a:lnSpc>
            </a:pPr>
            <a:r>
              <a:rPr lang="en-US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Policy reduces cost barriers to makes reuse easier to adopt system-wide</a:t>
            </a: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6654409" y="4319139"/>
            <a:ext cx="4522589" cy="4143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Create a level playing field between single-use and reusable packaging</a:t>
            </a:r>
            <a:endParaRPr lang="en-US" sz="1600" dirty="0"/>
          </a:p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De-risk investment in reuse infrastructure, operations, and reverse logistics</a:t>
            </a:r>
            <a:endParaRPr lang="en-US" sz="1600" dirty="0"/>
          </a:p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Shift behavior by aligning price signals with waste prevention goals</a:t>
            </a:r>
            <a:endParaRPr lang="en-US" sz="1600" dirty="0"/>
          </a:p>
          <a:p>
            <a:pPr marL="457189" indent="-457189">
              <a:lnSpc>
                <a:spcPts val="144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Help brands/retailers move from pilots to repeatable operating models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213360" y="4423171"/>
            <a:ext cx="155448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51"/>
              </a:lnSpc>
            </a:pPr>
            <a:r>
              <a:rPr lang="en-US" sz="1500" b="1" dirty="0">
                <a:solidFill>
                  <a:srgbClr val="111111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ENABLERS:</a:t>
            </a:r>
            <a:endParaRPr lang="en-US" sz="15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E2AE50-5760-50FB-CA63-509724D6A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7355" y="0"/>
            <a:ext cx="1384912" cy="12086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06bed3f-efae-4d70-a15b-866bb27c918d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321</Words>
  <Application>Microsoft Macintosh PowerPoint</Application>
  <PresentationFormat>Widescreen</PresentationFormat>
  <Paragraphs>44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Aptos Display</vt:lpstr>
      <vt:lpstr>Arial</vt:lpstr>
      <vt:lpstr>HELVETICA LIGHT</vt:lpstr>
      <vt:lpstr>HELVETICA LIGHT</vt:lpstr>
      <vt:lpstr>Helvetica Neue Light</vt:lpstr>
      <vt:lpstr>Nunito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Bauer</dc:creator>
  <cp:lastModifiedBy>Brian Bauer</cp:lastModifiedBy>
  <cp:revision>5</cp:revision>
  <dcterms:created xsi:type="dcterms:W3CDTF">2026-04-01T20:40:32Z</dcterms:created>
  <dcterms:modified xsi:type="dcterms:W3CDTF">2026-04-08T14:56:31Z</dcterms:modified>
</cp:coreProperties>
</file>