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0" r:id="rId5"/>
    <p:sldId id="261" r:id="rId6"/>
    <p:sldId id="267" r:id="rId7"/>
    <p:sldId id="259" r:id="rId8"/>
    <p:sldId id="262" r:id="rId9"/>
    <p:sldId id="263" r:id="rId10"/>
    <p:sldId id="264" r:id="rId11"/>
    <p:sldId id="268" r:id="rId12"/>
    <p:sldId id="270" r:id="rId13"/>
    <p:sldId id="271" r:id="rId14"/>
    <p:sldId id="265" r:id="rId15"/>
    <p:sldId id="2146848421" r:id="rId16"/>
    <p:sldId id="2146848420" r:id="rId17"/>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348" y="108"/>
      </p:cViewPr>
      <p:guideLst/>
    </p:cSldViewPr>
  </p:slideViewPr>
  <p:notesTextViewPr>
    <p:cViewPr>
      <p:scale>
        <a:sx n="1" d="1"/>
        <a:sy n="1" d="1"/>
      </p:scale>
      <p:origin x="0" y="0"/>
    </p:cViewPr>
  </p:notesTextViewPr>
  <p:sorterViewPr>
    <p:cViewPr varScale="1">
      <p:scale>
        <a:sx n="100" d="100"/>
        <a:sy n="100" d="100"/>
      </p:scale>
      <p:origin x="0" y="-501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67E95F-2DEF-139F-8D1C-0C032605AC1B}"/>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BABBF7FC-18BE-8F76-3C41-DFCE400E9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B245184-E0D0-D7C6-B33E-876524FB60E9}"/>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5" name="フッター プレースホルダー 4">
            <a:extLst>
              <a:ext uri="{FF2B5EF4-FFF2-40B4-BE49-F238E27FC236}">
                <a16:creationId xmlns:a16="http://schemas.microsoft.com/office/drawing/2014/main" id="{C4346D90-E5D4-0182-9410-37A6D057DBC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118E4BA4-3CB9-5A5B-F3FD-7CE0F51A1E2E}"/>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6887255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07A74C3-68F3-7DFD-2963-24A124E28E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BA8299F-EC29-E822-375E-62A4BCE089C1}"/>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01E6A0B-0440-9801-CA8F-99611570754E}"/>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5" name="フッター プレースホルダー 4">
            <a:extLst>
              <a:ext uri="{FF2B5EF4-FFF2-40B4-BE49-F238E27FC236}">
                <a16:creationId xmlns:a16="http://schemas.microsoft.com/office/drawing/2014/main" id="{7F115AAC-C84E-1594-7342-B1429DECDB0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FEE89EB-5978-D04C-CF54-46A1BB7CA511}"/>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100839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DFB66DB-C6F2-4078-510E-F554075DC32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9BB42EE4-F428-5FED-EA17-6AB2276605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6352B59-2971-2F46-A931-B8F9CAEE4995}"/>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5" name="フッター プレースホルダー 4">
            <a:extLst>
              <a:ext uri="{FF2B5EF4-FFF2-40B4-BE49-F238E27FC236}">
                <a16:creationId xmlns:a16="http://schemas.microsoft.com/office/drawing/2014/main" id="{F926E65C-0110-D0CB-CECC-5164D888A0AB}"/>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C5BFE695-1C57-25EC-801A-DF5F14705296}"/>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418920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4CD909-3810-F9D9-C702-173BA05AB9B9}"/>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BBA75EE-D6B1-C8F7-9B49-9BD11883771F}"/>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C30A5159-F928-9EE4-D225-E8EBD0C57305}"/>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6A02A1AB-622D-E86F-370A-C9407C740BFB}"/>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6" name="フッター プレースホルダー 5">
            <a:extLst>
              <a:ext uri="{FF2B5EF4-FFF2-40B4-BE49-F238E27FC236}">
                <a16:creationId xmlns:a16="http://schemas.microsoft.com/office/drawing/2014/main" id="{4B51C2D3-DA2F-D15E-2B05-61542956C9B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B721EF8-C625-392F-9B49-9B15F4102241}"/>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834146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731DFC-07D1-2193-26D9-ED4860DECFCA}"/>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8DEB525E-F2D5-48B8-28EF-0A33ECDED8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07F2FA44-3A40-9870-F8F8-8F9DCCD70DBA}"/>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A1BCA211-D6F8-3710-C438-BD51D7D0A1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669C7529-DC65-2641-234B-9FADF9D0F1E9}"/>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A9FDFFF4-7A98-2465-B3B3-42B54890E7A5}"/>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8" name="フッター プレースホルダー 7">
            <a:extLst>
              <a:ext uri="{FF2B5EF4-FFF2-40B4-BE49-F238E27FC236}">
                <a16:creationId xmlns:a16="http://schemas.microsoft.com/office/drawing/2014/main" id="{FE2FF35B-6FEA-2BF3-2C59-31CD8B9DB60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6C2C24CF-B7D6-1791-75BA-A0D146953B49}"/>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116956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9BAFA19-5CB2-7905-8FD2-8AC33C721933}"/>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009CB3A9-CA85-2493-D16B-C3F0C7E9A2CB}"/>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4" name="フッター プレースホルダー 3">
            <a:extLst>
              <a:ext uri="{FF2B5EF4-FFF2-40B4-BE49-F238E27FC236}">
                <a16:creationId xmlns:a16="http://schemas.microsoft.com/office/drawing/2014/main" id="{9697B0B7-509D-29AE-8D6B-CDD1D66EE0CF}"/>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1F789E6A-95CA-F973-B8EC-756EFCA053E5}"/>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709687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3F6B84A-2F20-8038-3D4D-E342B4E88FB2}"/>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3" name="フッター プレースホルダー 2">
            <a:extLst>
              <a:ext uri="{FF2B5EF4-FFF2-40B4-BE49-F238E27FC236}">
                <a16:creationId xmlns:a16="http://schemas.microsoft.com/office/drawing/2014/main" id="{7EEA9DF3-DFF8-239F-5373-2F4538219FE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D6ADE5D5-C895-A5DC-5FD2-8FF3685CD211}"/>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4250394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9BE700-6B70-156F-C153-1EA712C94311}"/>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2CB08E3-89E9-2F50-1CF1-E820889A4D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34E09BD9-BA11-2034-3D70-3D8FF51A41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CD0AF54-F3AB-69A9-5B66-29E80B0DF787}"/>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6" name="フッター プレースホルダー 5">
            <a:extLst>
              <a:ext uri="{FF2B5EF4-FFF2-40B4-BE49-F238E27FC236}">
                <a16:creationId xmlns:a16="http://schemas.microsoft.com/office/drawing/2014/main" id="{BDB2D819-C4FE-2321-BB28-AD930BB2675F}"/>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6EF835B-E7B1-40A1-88C4-8255717B48EF}"/>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3942599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F83F3CA-6CFD-D041-14F9-3AFEE5007E50}"/>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0B29F1E8-90B5-A472-079B-C10663EF10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AAAA1254-C313-BD64-2949-8460112ACB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8EE00BA-7668-AF2E-884A-D2C30ACD3B28}"/>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6" name="フッター プレースホルダー 5">
            <a:extLst>
              <a:ext uri="{FF2B5EF4-FFF2-40B4-BE49-F238E27FC236}">
                <a16:creationId xmlns:a16="http://schemas.microsoft.com/office/drawing/2014/main" id="{2EF589E2-B70B-1FC3-E963-364E150C4B27}"/>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874526C-16C3-BA95-FC47-F917898652A6}"/>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87973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811EC05-ABBD-028B-C208-2CE780276FD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D048ECD-1CA6-E80A-E557-3A18B320864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C03900C-7453-8A82-F51E-372166A23A77}"/>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5" name="フッター プレースホルダー 4">
            <a:extLst>
              <a:ext uri="{FF2B5EF4-FFF2-40B4-BE49-F238E27FC236}">
                <a16:creationId xmlns:a16="http://schemas.microsoft.com/office/drawing/2014/main" id="{3401A6BF-680F-1697-0D7B-48B08AD136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D337731-8AB7-504D-8027-D3D328C15A48}"/>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1826208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F0BA6508-3947-B4BD-638A-E1C79F3BEA84}"/>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77FCB20-28A0-FDF4-88AD-035D69C7A59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D0F33D6-7EB8-FBF6-B2D4-0614EB9BB30E}"/>
              </a:ext>
            </a:extLst>
          </p:cNvPr>
          <p:cNvSpPr>
            <a:spLocks noGrp="1"/>
          </p:cNvSpPr>
          <p:nvPr>
            <p:ph type="dt" sz="half" idx="10"/>
          </p:nvPr>
        </p:nvSpPr>
        <p:spPr/>
        <p:txBody>
          <a:bodyPr/>
          <a:lstStyle/>
          <a:p>
            <a:fld id="{44243772-725C-463B-B540-54BB4EA1C20D}" type="datetimeFigureOut">
              <a:rPr kumimoji="1" lang="ja-JP" altLang="en-US" smtClean="0"/>
              <a:t>2026/4/1</a:t>
            </a:fld>
            <a:endParaRPr kumimoji="1" lang="ja-JP" altLang="en-US"/>
          </a:p>
        </p:txBody>
      </p:sp>
      <p:sp>
        <p:nvSpPr>
          <p:cNvPr id="5" name="フッター プレースホルダー 4">
            <a:extLst>
              <a:ext uri="{FF2B5EF4-FFF2-40B4-BE49-F238E27FC236}">
                <a16:creationId xmlns:a16="http://schemas.microsoft.com/office/drawing/2014/main" id="{AF125417-0FDE-DBDA-A63C-3F109787C04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F9BB8056-68F1-6B0B-DB90-5D7286759243}"/>
              </a:ext>
            </a:extLst>
          </p:cNvPr>
          <p:cNvSpPr>
            <a:spLocks noGrp="1"/>
          </p:cNvSpPr>
          <p:nvPr>
            <p:ph type="sldNum" sz="quarter" idx="12"/>
          </p:nvPr>
        </p:nvSpPr>
        <p:spPr/>
        <p:txBody>
          <a:body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3093614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2EB822B-E58E-12B3-4EE1-C59B90D986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95617B4-4CB9-9F3D-8C27-510826FB78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5969DDD2-FC7F-A02D-2461-63F543791D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4243772-725C-463B-B540-54BB4EA1C20D}" type="datetimeFigureOut">
              <a:rPr kumimoji="1" lang="ja-JP" altLang="en-US" smtClean="0"/>
              <a:t>2026/4/1</a:t>
            </a:fld>
            <a:endParaRPr kumimoji="1" lang="ja-JP" altLang="en-US"/>
          </a:p>
        </p:txBody>
      </p:sp>
      <p:sp>
        <p:nvSpPr>
          <p:cNvPr id="5" name="フッター プレースホルダー 4">
            <a:extLst>
              <a:ext uri="{FF2B5EF4-FFF2-40B4-BE49-F238E27FC236}">
                <a16:creationId xmlns:a16="http://schemas.microsoft.com/office/drawing/2014/main" id="{89938F59-987B-44D6-0370-7FBF52A34F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A3D82DD2-5E32-BD2B-C889-46AA318E714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BB0BE6B-106D-4DFD-8D80-2B46DD39188E}" type="slidenum">
              <a:rPr kumimoji="1" lang="ja-JP" altLang="en-US" smtClean="0"/>
              <a:t>‹#›</a:t>
            </a:fld>
            <a:endParaRPr kumimoji="1" lang="ja-JP" altLang="en-US"/>
          </a:p>
        </p:txBody>
      </p:sp>
    </p:spTree>
    <p:extLst>
      <p:ext uri="{BB962C8B-B14F-4D97-AF65-F5344CB8AC3E}">
        <p14:creationId xmlns:p14="http://schemas.microsoft.com/office/powerpoint/2010/main" val="3621386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e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959D184-6410-BC39-6016-865C6BE18DA2}"/>
              </a:ext>
            </a:extLst>
          </p:cNvPr>
          <p:cNvSpPr>
            <a:spLocks noGrp="1"/>
          </p:cNvSpPr>
          <p:nvPr>
            <p:ph type="ctrTitle"/>
          </p:nvPr>
        </p:nvSpPr>
        <p:spPr>
          <a:xfrm>
            <a:off x="1524000" y="233017"/>
            <a:ext cx="9144000" cy="2387600"/>
          </a:xfrm>
        </p:spPr>
        <p:txBody>
          <a:bodyPr/>
          <a:lstStyle/>
          <a:p>
            <a:r>
              <a:rPr lang="en-US" altLang="ja-JP" dirty="0">
                <a:latin typeface="Arial" panose="020B0604020202020204" pitchFamily="34" charset="0"/>
                <a:cs typeface="Arial" panose="020B0604020202020204" pitchFamily="34" charset="0"/>
              </a:rPr>
              <a:t>Lessons from Plastic Waste Policies in Japan</a:t>
            </a:r>
            <a:endParaRPr kumimoji="1" lang="ja-JP" altLang="en-US" dirty="0">
              <a:latin typeface="Arial" panose="020B0604020202020204" pitchFamily="34" charset="0"/>
              <a:cs typeface="Arial" panose="020B0604020202020204" pitchFamily="34" charset="0"/>
            </a:endParaRPr>
          </a:p>
        </p:txBody>
      </p:sp>
      <p:sp>
        <p:nvSpPr>
          <p:cNvPr id="3" name="字幕 2">
            <a:extLst>
              <a:ext uri="{FF2B5EF4-FFF2-40B4-BE49-F238E27FC236}">
                <a16:creationId xmlns:a16="http://schemas.microsoft.com/office/drawing/2014/main" id="{A2D2A622-DE57-5B1C-25A4-5500C9661970}"/>
              </a:ext>
            </a:extLst>
          </p:cNvPr>
          <p:cNvSpPr>
            <a:spLocks noGrp="1"/>
          </p:cNvSpPr>
          <p:nvPr>
            <p:ph type="subTitle" idx="1"/>
          </p:nvPr>
        </p:nvSpPr>
        <p:spPr>
          <a:xfrm>
            <a:off x="450937" y="3714771"/>
            <a:ext cx="11423737" cy="2510663"/>
          </a:xfrm>
        </p:spPr>
        <p:txBody>
          <a:bodyPr>
            <a:normAutofit/>
          </a:bodyPr>
          <a:lstStyle/>
          <a:p>
            <a:r>
              <a:rPr kumimoji="1" lang="en-US" altLang="ja-JP" sz="3600" dirty="0" err="1">
                <a:latin typeface="Arial" panose="020B0604020202020204" pitchFamily="34" charset="0"/>
                <a:cs typeface="Arial" panose="020B0604020202020204" pitchFamily="34" charset="0"/>
              </a:rPr>
              <a:t>Misuzu</a:t>
            </a:r>
            <a:r>
              <a:rPr kumimoji="1" lang="en-US" altLang="ja-JP" sz="3600" dirty="0">
                <a:latin typeface="Arial" panose="020B0604020202020204" pitchFamily="34" charset="0"/>
                <a:cs typeface="Arial" panose="020B0604020202020204" pitchFamily="34" charset="0"/>
              </a:rPr>
              <a:t> ASARI</a:t>
            </a:r>
          </a:p>
          <a:p>
            <a:r>
              <a:rPr lang="en-US" altLang="ja-JP" sz="3600" dirty="0">
                <a:latin typeface="Arial" panose="020B0604020202020204" pitchFamily="34" charset="0"/>
                <a:cs typeface="Arial" panose="020B0604020202020204" pitchFamily="34" charset="0"/>
              </a:rPr>
              <a:t>Research Institute for Humanity and Nature</a:t>
            </a:r>
          </a:p>
          <a:p>
            <a:r>
              <a:rPr lang="en-US" altLang="ja-JP" sz="3600" dirty="0">
                <a:latin typeface="Arial" panose="020B0604020202020204" pitchFamily="34" charset="0"/>
                <a:cs typeface="Arial" panose="020B0604020202020204" pitchFamily="34" charset="0"/>
              </a:rPr>
              <a:t>Kyoto, Japan</a:t>
            </a:r>
            <a:endParaRPr kumimoji="1" lang="en-US" altLang="ja-JP"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42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9F786C-EB1F-901B-7B80-248A2385DB38}"/>
              </a:ext>
            </a:extLst>
          </p:cNvPr>
          <p:cNvSpPr>
            <a:spLocks noGrp="1"/>
          </p:cNvSpPr>
          <p:nvPr>
            <p:ph type="title"/>
          </p:nvPr>
        </p:nvSpPr>
        <p:spPr>
          <a:xfrm>
            <a:off x="313151" y="1871"/>
            <a:ext cx="11878849" cy="962633"/>
          </a:xfrm>
        </p:spPr>
        <p:txBody>
          <a:bodyPr>
            <a:normAutofit/>
          </a:bodyPr>
          <a:lstStyle/>
          <a:p>
            <a:r>
              <a:rPr kumimoji="1" lang="en-US" altLang="ja-JP" dirty="0">
                <a:latin typeface="Arial" panose="020B0604020202020204" pitchFamily="34" charset="0"/>
                <a:cs typeface="Arial" panose="020B0604020202020204" pitchFamily="34" charset="0"/>
              </a:rPr>
              <a:t>Summary of presentation</a:t>
            </a:r>
            <a:endParaRPr kumimoji="1" lang="ja-JP" altLang="en-US" dirty="0">
              <a:latin typeface="Arial" panose="020B0604020202020204" pitchFamily="34" charset="0"/>
              <a:cs typeface="Arial" panose="020B0604020202020204" pitchFamily="34" charset="0"/>
            </a:endParaRPr>
          </a:p>
        </p:txBody>
      </p:sp>
      <p:sp>
        <p:nvSpPr>
          <p:cNvPr id="3" name="コンテンツ プレースホルダー 2">
            <a:extLst>
              <a:ext uri="{FF2B5EF4-FFF2-40B4-BE49-F238E27FC236}">
                <a16:creationId xmlns:a16="http://schemas.microsoft.com/office/drawing/2014/main" id="{6AE32EE0-B632-A2F5-B865-BDF144EE07BB}"/>
              </a:ext>
            </a:extLst>
          </p:cNvPr>
          <p:cNvSpPr>
            <a:spLocks noGrp="1"/>
          </p:cNvSpPr>
          <p:nvPr>
            <p:ph idx="1"/>
          </p:nvPr>
        </p:nvSpPr>
        <p:spPr>
          <a:xfrm>
            <a:off x="150312" y="876822"/>
            <a:ext cx="12041688" cy="5979307"/>
          </a:xfrm>
        </p:spPr>
        <p:txBody>
          <a:bodyPr>
            <a:normAutofit fontScale="92500" lnSpcReduction="10000"/>
          </a:bodyPr>
          <a:lstStyle/>
          <a:p>
            <a:r>
              <a:rPr lang="en-US" altLang="ja-JP" dirty="0">
                <a:latin typeface="Arial" panose="020B0604020202020204" pitchFamily="34" charset="0"/>
                <a:cs typeface="Arial" panose="020B0604020202020204" pitchFamily="34" charset="0"/>
              </a:rPr>
              <a:t>In Japan, a unique waste management system has been established since the end of WWII. In particular, household waste has relied heavily on incineration.</a:t>
            </a:r>
          </a:p>
          <a:p>
            <a:r>
              <a:rPr lang="en-US" altLang="ja-JP" dirty="0">
                <a:latin typeface="Arial" panose="020B0604020202020204" pitchFamily="34" charset="0"/>
                <a:cs typeface="Arial" panose="020B0604020202020204" pitchFamily="34" charset="0"/>
              </a:rPr>
              <a:t>Amidst this, the enactment of recycling laws targeting individual products progressed, starting with the Container and Packaging Recycling Law, which came into effect in 1995. While EPR is being implemented in various forms tailored to the characteristics of each product, there are persistent criticisms that it is insufficient.</a:t>
            </a:r>
          </a:p>
          <a:p>
            <a:r>
              <a:rPr lang="en-US" altLang="ja-JP" dirty="0">
                <a:latin typeface="Arial" panose="020B0604020202020204" pitchFamily="34" charset="0"/>
                <a:cs typeface="Arial" panose="020B0604020202020204" pitchFamily="34" charset="0"/>
              </a:rPr>
              <a:t>Regarding plastics, they are covered to a certain extent by the Container and Packaging Recycling Law of 1995, and plastic recycling has also progressed under laws such as the Home Appliance Recycling Law. Furthermore, in 2022, Plastic Resource Recycling Promotion Law, which focuses on materials, came into effect. </a:t>
            </a:r>
          </a:p>
          <a:p>
            <a:r>
              <a:rPr lang="en-US" altLang="ja-JP" dirty="0">
                <a:latin typeface="Arial" panose="020B0604020202020204" pitchFamily="34" charset="0"/>
                <a:cs typeface="Arial" panose="020B0604020202020204" pitchFamily="34" charset="0"/>
              </a:rPr>
              <a:t>In Japan, much of the collected waste/recycled plastic has been exported, but recently, the importance of domestic resource recycling has been emphasized. Although the recycling rate and quality are not yet high, it is attracting attention as a field that is evolving rapidly.</a:t>
            </a: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1257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3E5A8-17D0-3A5C-0F7A-BE308FCA987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DE4C0CC-3D43-75F0-4CCA-34D89D73E1BD}"/>
              </a:ext>
            </a:extLst>
          </p:cNvPr>
          <p:cNvSpPr>
            <a:spLocks noGrp="1"/>
          </p:cNvSpPr>
          <p:nvPr>
            <p:ph type="title"/>
          </p:nvPr>
        </p:nvSpPr>
        <p:spPr>
          <a:xfrm>
            <a:off x="175365" y="1872"/>
            <a:ext cx="11878849" cy="706350"/>
          </a:xfrm>
        </p:spPr>
        <p:txBody>
          <a:bodyPr/>
          <a:lstStyle/>
          <a:p>
            <a:r>
              <a:rPr kumimoji="1" lang="en-US" altLang="ja-JP" dirty="0">
                <a:latin typeface="Arial" panose="020B0604020202020204" pitchFamily="34" charset="0"/>
                <a:cs typeface="Arial" panose="020B0604020202020204" pitchFamily="34" charset="0"/>
              </a:rPr>
              <a:t>Plastic Flow in Japan</a:t>
            </a:r>
            <a:endParaRPr kumimoji="1" lang="ja-JP" altLang="en-US" dirty="0">
              <a:latin typeface="Arial" panose="020B0604020202020204" pitchFamily="34" charset="0"/>
              <a:cs typeface="Arial" panose="020B0604020202020204" pitchFamily="34" charset="0"/>
            </a:endParaRPr>
          </a:p>
        </p:txBody>
      </p:sp>
      <p:sp>
        <p:nvSpPr>
          <p:cNvPr id="5" name="コンテンツ プレースホルダー 4">
            <a:extLst>
              <a:ext uri="{FF2B5EF4-FFF2-40B4-BE49-F238E27FC236}">
                <a16:creationId xmlns:a16="http://schemas.microsoft.com/office/drawing/2014/main" id="{2FA94CD0-B268-AAC4-C213-61CC21ED8D7E}"/>
              </a:ext>
            </a:extLst>
          </p:cNvPr>
          <p:cNvSpPr>
            <a:spLocks noGrp="1"/>
          </p:cNvSpPr>
          <p:nvPr>
            <p:ph idx="1"/>
          </p:nvPr>
        </p:nvSpPr>
        <p:spPr>
          <a:xfrm>
            <a:off x="6096000" y="110131"/>
            <a:ext cx="6096000" cy="510408"/>
          </a:xfrm>
        </p:spPr>
        <p:txBody>
          <a:bodyPr>
            <a:noAutofit/>
          </a:bodyPr>
          <a:lstStyle/>
          <a:p>
            <a:pPr marL="0" indent="0" algn="r">
              <a:buNone/>
            </a:pPr>
            <a:r>
              <a:rPr lang="en-US" altLang="ja-JP" sz="1600" dirty="0">
                <a:latin typeface="Arial" panose="020B0604020202020204" pitchFamily="34" charset="0"/>
                <a:cs typeface="Arial" panose="020B0604020202020204" pitchFamily="34" charset="0"/>
              </a:rPr>
              <a:t>Edited from </a:t>
            </a:r>
            <a:r>
              <a:rPr lang="en-CA" altLang="ja-JP" sz="1600" dirty="0">
                <a:latin typeface="Arial" panose="020B0604020202020204" pitchFamily="34" charset="0"/>
                <a:cs typeface="Arial" panose="020B0604020202020204" pitchFamily="34" charset="0"/>
              </a:rPr>
              <a:t>Plastic Waste Management Institute JAPAN (2023)</a:t>
            </a:r>
            <a:endParaRPr lang="ja-JP" altLang="en-US" sz="16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88877669-7BD5-1C0C-E00C-0FB1F317FC9B}"/>
              </a:ext>
            </a:extLst>
          </p:cNvPr>
          <p:cNvSpPr txBox="1"/>
          <p:nvPr/>
        </p:nvSpPr>
        <p:spPr>
          <a:xfrm>
            <a:off x="175365" y="726510"/>
            <a:ext cx="3852337" cy="369332"/>
          </a:xfrm>
          <a:prstGeom prst="rect">
            <a:avLst/>
          </a:prstGeom>
          <a:noFill/>
        </p:spPr>
        <p:txBody>
          <a:bodyPr wrap="none" rtlCol="0">
            <a:spAutoFit/>
          </a:bodyPr>
          <a:lstStyle/>
          <a:p>
            <a:r>
              <a:rPr kumimoji="1" lang="en-US" altLang="ja-JP" b="1" dirty="0">
                <a:latin typeface="Arial" panose="020B0604020202020204" pitchFamily="34" charset="0"/>
                <a:cs typeface="Arial" panose="020B0604020202020204" pitchFamily="34" charset="0"/>
              </a:rPr>
              <a:t>Resin</a:t>
            </a:r>
            <a:r>
              <a:rPr lang="ja-JP" altLang="en-US" b="1" dirty="0">
                <a:latin typeface="Arial" panose="020B0604020202020204" pitchFamily="34" charset="0"/>
                <a:cs typeface="Arial" panose="020B0604020202020204" pitchFamily="34" charset="0"/>
              </a:rPr>
              <a:t> </a:t>
            </a:r>
            <a:r>
              <a:rPr lang="en-US" altLang="ja-JP" b="1" dirty="0">
                <a:latin typeface="Arial" panose="020B0604020202020204" pitchFamily="34" charset="0"/>
                <a:cs typeface="Arial" panose="020B0604020202020204" pitchFamily="34" charset="0"/>
              </a:rPr>
              <a:t>production and processing</a:t>
            </a:r>
            <a:endParaRPr kumimoji="1" lang="ja-JP" altLang="en-US" b="1" dirty="0">
              <a:latin typeface="Arial" panose="020B0604020202020204" pitchFamily="34" charset="0"/>
              <a:cs typeface="Arial" panose="020B0604020202020204" pitchFamily="34" charset="0"/>
            </a:endParaRPr>
          </a:p>
        </p:txBody>
      </p:sp>
      <p:sp>
        <p:nvSpPr>
          <p:cNvPr id="4" name="テキスト ボックス 3">
            <a:extLst>
              <a:ext uri="{FF2B5EF4-FFF2-40B4-BE49-F238E27FC236}">
                <a16:creationId xmlns:a16="http://schemas.microsoft.com/office/drawing/2014/main" id="{FA7E7F5B-CB7F-0289-7D0C-92D82C580D01}"/>
              </a:ext>
            </a:extLst>
          </p:cNvPr>
          <p:cNvSpPr txBox="1"/>
          <p:nvPr/>
        </p:nvSpPr>
        <p:spPr>
          <a:xfrm>
            <a:off x="4930261" y="843031"/>
            <a:ext cx="1300356" cy="369332"/>
          </a:xfrm>
          <a:prstGeom prst="rect">
            <a:avLst/>
          </a:prstGeom>
          <a:noFill/>
        </p:spPr>
        <p:txBody>
          <a:bodyPr wrap="none" rtlCol="0">
            <a:spAutoFit/>
          </a:bodyPr>
          <a:lstStyle/>
          <a:p>
            <a:r>
              <a:rPr kumimoji="1" lang="en-US" altLang="ja-JP" b="1" dirty="0">
                <a:latin typeface="Arial" panose="020B0604020202020204" pitchFamily="34" charset="0"/>
                <a:cs typeface="Arial" panose="020B0604020202020204" pitchFamily="34" charset="0"/>
              </a:rPr>
              <a:t>Discharge</a:t>
            </a:r>
            <a:endParaRPr kumimoji="1" lang="ja-JP" altLang="en-US" b="1" dirty="0">
              <a:latin typeface="Arial" panose="020B0604020202020204" pitchFamily="34" charset="0"/>
              <a:cs typeface="Arial" panose="020B0604020202020204" pitchFamily="34" charset="0"/>
            </a:endParaRPr>
          </a:p>
        </p:txBody>
      </p:sp>
      <p:sp>
        <p:nvSpPr>
          <p:cNvPr id="7" name="テキスト ボックス 6">
            <a:extLst>
              <a:ext uri="{FF2B5EF4-FFF2-40B4-BE49-F238E27FC236}">
                <a16:creationId xmlns:a16="http://schemas.microsoft.com/office/drawing/2014/main" id="{46B610C0-B03D-423C-3411-47BE6814FBC0}"/>
              </a:ext>
            </a:extLst>
          </p:cNvPr>
          <p:cNvSpPr txBox="1"/>
          <p:nvPr/>
        </p:nvSpPr>
        <p:spPr>
          <a:xfrm>
            <a:off x="7239507" y="482694"/>
            <a:ext cx="1833913" cy="646331"/>
          </a:xfrm>
          <a:prstGeom prst="rect">
            <a:avLst/>
          </a:prstGeom>
          <a:noFill/>
        </p:spPr>
        <p:txBody>
          <a:bodyPr wrap="square" rtlCol="0">
            <a:spAutoFit/>
          </a:bodyPr>
          <a:lstStyle/>
          <a:p>
            <a:r>
              <a:rPr kumimoji="1" lang="en-US" altLang="ja-JP" b="1" dirty="0">
                <a:latin typeface="Arial" panose="020B0604020202020204" pitchFamily="34" charset="0"/>
                <a:cs typeface="Arial" panose="020B0604020202020204" pitchFamily="34" charset="0"/>
              </a:rPr>
              <a:t>Disposal and recovery</a:t>
            </a:r>
            <a:endParaRPr kumimoji="1" lang="ja-JP" altLang="en-US" b="1" dirty="0">
              <a:latin typeface="Arial" panose="020B0604020202020204" pitchFamily="34" charset="0"/>
              <a:cs typeface="Arial" panose="020B0604020202020204" pitchFamily="34" charset="0"/>
            </a:endParaRPr>
          </a:p>
        </p:txBody>
      </p:sp>
      <p:sp>
        <p:nvSpPr>
          <p:cNvPr id="8" name="正方形/長方形 7">
            <a:extLst>
              <a:ext uri="{FF2B5EF4-FFF2-40B4-BE49-F238E27FC236}">
                <a16:creationId xmlns:a16="http://schemas.microsoft.com/office/drawing/2014/main" id="{9FD7C7C1-A904-0CBD-56AF-FAD32CFFAFDB}"/>
              </a:ext>
            </a:extLst>
          </p:cNvPr>
          <p:cNvSpPr/>
          <p:nvPr/>
        </p:nvSpPr>
        <p:spPr>
          <a:xfrm>
            <a:off x="175365" y="1361660"/>
            <a:ext cx="1377862" cy="914400"/>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cs typeface="Arial" panose="020B0604020202020204" pitchFamily="34" charset="0"/>
              </a:rPr>
              <a:t>Resin production</a:t>
            </a:r>
          </a:p>
          <a:p>
            <a:pPr algn="ctr"/>
            <a:r>
              <a:rPr lang="en-US" altLang="ja-JP" dirty="0">
                <a:solidFill>
                  <a:schemeClr val="tx1"/>
                </a:solidFill>
                <a:latin typeface="Arial" panose="020B0604020202020204" pitchFamily="34" charset="0"/>
                <a:cs typeface="Arial" panose="020B0604020202020204" pitchFamily="34" charset="0"/>
              </a:rPr>
              <a:t>887</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9" name="正方形/長方形 8">
            <a:extLst>
              <a:ext uri="{FF2B5EF4-FFF2-40B4-BE49-F238E27FC236}">
                <a16:creationId xmlns:a16="http://schemas.microsoft.com/office/drawing/2014/main" id="{5D14C51C-AA1E-A6CC-19C5-CF4BFDD66A4E}"/>
              </a:ext>
            </a:extLst>
          </p:cNvPr>
          <p:cNvSpPr/>
          <p:nvPr/>
        </p:nvSpPr>
        <p:spPr>
          <a:xfrm>
            <a:off x="177453" y="5521668"/>
            <a:ext cx="1377862" cy="91440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cs typeface="Arial" panose="020B0604020202020204" pitchFamily="34" charset="0"/>
              </a:rPr>
              <a:t>Reclaimed products</a:t>
            </a:r>
          </a:p>
          <a:p>
            <a:pPr algn="ctr"/>
            <a:r>
              <a:rPr lang="en-US" altLang="ja-JP" dirty="0">
                <a:solidFill>
                  <a:schemeClr val="tx1"/>
                </a:solidFill>
                <a:latin typeface="Arial" panose="020B0604020202020204" pitchFamily="34" charset="0"/>
                <a:cs typeface="Arial" panose="020B0604020202020204" pitchFamily="34" charset="0"/>
              </a:rPr>
              <a:t>48</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11" name="正方形/長方形 10">
            <a:extLst>
              <a:ext uri="{FF2B5EF4-FFF2-40B4-BE49-F238E27FC236}">
                <a16:creationId xmlns:a16="http://schemas.microsoft.com/office/drawing/2014/main" id="{528A0644-3923-E0B5-B2AF-2B8FFC3CB707}"/>
              </a:ext>
            </a:extLst>
          </p:cNvPr>
          <p:cNvSpPr/>
          <p:nvPr/>
        </p:nvSpPr>
        <p:spPr>
          <a:xfrm>
            <a:off x="1071151" y="2795450"/>
            <a:ext cx="953591" cy="2321265"/>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chemeClr val="tx1"/>
                </a:solidFill>
                <a:latin typeface="Arial" panose="020B0604020202020204" pitchFamily="34" charset="0"/>
                <a:cs typeface="Arial" panose="020B0604020202020204" pitchFamily="34" charset="0"/>
              </a:rPr>
              <a:t>Resin</a:t>
            </a:r>
            <a:endParaRPr lang="en-US" altLang="ja-JP" sz="1600" dirty="0">
              <a:solidFill>
                <a:schemeClr val="tx1"/>
              </a:solidFill>
              <a:latin typeface="Arial" panose="020B0604020202020204" pitchFamily="34" charset="0"/>
              <a:cs typeface="Arial" panose="020B0604020202020204" pitchFamily="34" charset="0"/>
            </a:endParaRPr>
          </a:p>
          <a:p>
            <a:pPr algn="ctr"/>
            <a:r>
              <a:rPr lang="en-US" altLang="ja-JP" sz="1600" dirty="0">
                <a:solidFill>
                  <a:schemeClr val="tx1"/>
                </a:solidFill>
                <a:latin typeface="Arial" panose="020B0604020202020204" pitchFamily="34" charset="0"/>
                <a:cs typeface="Arial" panose="020B0604020202020204" pitchFamily="34" charset="0"/>
              </a:rPr>
              <a:t>e</a:t>
            </a:r>
            <a:r>
              <a:rPr kumimoji="1" lang="en-US" altLang="ja-JP" sz="1600" dirty="0">
                <a:solidFill>
                  <a:schemeClr val="tx1"/>
                </a:solidFill>
                <a:latin typeface="Arial" panose="020B0604020202020204" pitchFamily="34" charset="0"/>
                <a:cs typeface="Arial" panose="020B0604020202020204" pitchFamily="34" charset="0"/>
              </a:rPr>
              <a:t>xport</a:t>
            </a:r>
          </a:p>
          <a:p>
            <a:pPr algn="ctr"/>
            <a:r>
              <a:rPr lang="en-US" altLang="ja-JP" sz="1600" dirty="0">
                <a:solidFill>
                  <a:schemeClr val="tx1"/>
                </a:solidFill>
                <a:latin typeface="Arial" panose="020B0604020202020204" pitchFamily="34" charset="0"/>
                <a:cs typeface="Arial" panose="020B0604020202020204" pitchFamily="34" charset="0"/>
              </a:rPr>
              <a:t>import</a:t>
            </a:r>
          </a:p>
          <a:p>
            <a:pPr algn="ctr"/>
            <a:endParaRPr kumimoji="1" lang="en-US" altLang="ja-JP" sz="1600" dirty="0">
              <a:solidFill>
                <a:schemeClr val="tx1"/>
              </a:solidFill>
              <a:latin typeface="Arial" panose="020B0604020202020204" pitchFamily="34" charset="0"/>
              <a:cs typeface="Arial" panose="020B0604020202020204" pitchFamily="34" charset="0"/>
            </a:endParaRPr>
          </a:p>
          <a:p>
            <a:pPr algn="ctr"/>
            <a:r>
              <a:rPr lang="en-US" altLang="ja-JP" sz="1600" dirty="0">
                <a:solidFill>
                  <a:schemeClr val="tx1"/>
                </a:solidFill>
                <a:latin typeface="Arial" panose="020B0604020202020204" pitchFamily="34" charset="0"/>
                <a:cs typeface="Arial" panose="020B0604020202020204" pitchFamily="34" charset="0"/>
              </a:rPr>
              <a:t>Product</a:t>
            </a:r>
          </a:p>
          <a:p>
            <a:pPr algn="ctr"/>
            <a:r>
              <a:rPr kumimoji="1" lang="en-US" altLang="ja-JP" sz="1600" dirty="0">
                <a:solidFill>
                  <a:schemeClr val="tx1"/>
                </a:solidFill>
                <a:latin typeface="Arial" panose="020B0604020202020204" pitchFamily="34" charset="0"/>
                <a:cs typeface="Arial" panose="020B0604020202020204" pitchFamily="34" charset="0"/>
              </a:rPr>
              <a:t>Export</a:t>
            </a:r>
          </a:p>
          <a:p>
            <a:pPr algn="ctr"/>
            <a:r>
              <a:rPr lang="en-US" altLang="ja-JP" sz="1600" dirty="0">
                <a:solidFill>
                  <a:schemeClr val="tx1"/>
                </a:solidFill>
                <a:latin typeface="Arial" panose="020B0604020202020204" pitchFamily="34" charset="0"/>
                <a:cs typeface="Arial" panose="020B0604020202020204" pitchFamily="34" charset="0"/>
              </a:rPr>
              <a:t>Import</a:t>
            </a:r>
          </a:p>
          <a:p>
            <a:pPr algn="ctr"/>
            <a:endParaRPr kumimoji="1" lang="en-US" altLang="ja-JP" sz="1600" dirty="0">
              <a:solidFill>
                <a:schemeClr val="tx1"/>
              </a:solidFill>
              <a:latin typeface="Arial" panose="020B0604020202020204" pitchFamily="34" charset="0"/>
              <a:cs typeface="Arial" panose="020B0604020202020204" pitchFamily="34" charset="0"/>
            </a:endParaRPr>
          </a:p>
          <a:p>
            <a:pPr algn="ctr"/>
            <a:r>
              <a:rPr lang="en-US" altLang="ja-JP" sz="1600" dirty="0">
                <a:solidFill>
                  <a:schemeClr val="tx1"/>
                </a:solidFill>
                <a:latin typeface="Arial" panose="020B0604020202020204" pitchFamily="34" charset="0"/>
                <a:cs typeface="Arial" panose="020B0604020202020204" pitchFamily="34" charset="0"/>
              </a:rPr>
              <a:t>Waste</a:t>
            </a:r>
            <a:endParaRPr kumimoji="1" lang="ja-JP" altLang="en-US" sz="1600" dirty="0">
              <a:solidFill>
                <a:schemeClr val="tx1"/>
              </a:solidFill>
              <a:latin typeface="Arial" panose="020B0604020202020204" pitchFamily="34" charset="0"/>
              <a:cs typeface="Arial" panose="020B0604020202020204" pitchFamily="34" charset="0"/>
            </a:endParaRPr>
          </a:p>
        </p:txBody>
      </p:sp>
      <p:cxnSp>
        <p:nvCxnSpPr>
          <p:cNvPr id="13" name="コネクタ: カギ線 12">
            <a:extLst>
              <a:ext uri="{FF2B5EF4-FFF2-40B4-BE49-F238E27FC236}">
                <a16:creationId xmlns:a16="http://schemas.microsoft.com/office/drawing/2014/main" id="{1406065E-3D12-25BE-AC88-7696B739B413}"/>
              </a:ext>
            </a:extLst>
          </p:cNvPr>
          <p:cNvCxnSpPr>
            <a:cxnSpLocks/>
            <a:stCxn id="8" idx="2"/>
            <a:endCxn id="11" idx="1"/>
          </p:cNvCxnSpPr>
          <p:nvPr/>
        </p:nvCxnSpPr>
        <p:spPr>
          <a:xfrm rot="16200000" flipH="1">
            <a:off x="127712" y="3012643"/>
            <a:ext cx="1680023" cy="206855"/>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コネクタ: カギ線 14">
            <a:extLst>
              <a:ext uri="{FF2B5EF4-FFF2-40B4-BE49-F238E27FC236}">
                <a16:creationId xmlns:a16="http://schemas.microsoft.com/office/drawing/2014/main" id="{D49C4581-C8FF-447E-4CCF-3ADF4A171BCB}"/>
              </a:ext>
            </a:extLst>
          </p:cNvPr>
          <p:cNvCxnSpPr>
            <a:cxnSpLocks/>
            <a:stCxn id="9" idx="0"/>
            <a:endCxn id="11" idx="1"/>
          </p:cNvCxnSpPr>
          <p:nvPr/>
        </p:nvCxnSpPr>
        <p:spPr>
          <a:xfrm rot="5400000" flipH="1" flipV="1">
            <a:off x="185975" y="4636493"/>
            <a:ext cx="1565585" cy="204767"/>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正方形/長方形 19">
            <a:extLst>
              <a:ext uri="{FF2B5EF4-FFF2-40B4-BE49-F238E27FC236}">
                <a16:creationId xmlns:a16="http://schemas.microsoft.com/office/drawing/2014/main" id="{92ABFB77-1293-5B89-8F06-E4C2E5915EEA}"/>
              </a:ext>
            </a:extLst>
          </p:cNvPr>
          <p:cNvSpPr/>
          <p:nvPr/>
        </p:nvSpPr>
        <p:spPr>
          <a:xfrm>
            <a:off x="2457012" y="1679561"/>
            <a:ext cx="1520935" cy="1669936"/>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cs typeface="Arial" panose="020B0604020202020204" pitchFamily="34" charset="0"/>
              </a:rPr>
              <a:t>Domestic products consumption</a:t>
            </a:r>
          </a:p>
          <a:p>
            <a:pPr algn="ctr"/>
            <a:endParaRPr lang="en-US" altLang="ja-JP" dirty="0">
              <a:solidFill>
                <a:schemeClr val="tx1"/>
              </a:solidFill>
              <a:latin typeface="Arial" panose="020B0604020202020204" pitchFamily="34" charset="0"/>
              <a:cs typeface="Arial" panose="020B0604020202020204" pitchFamily="34" charset="0"/>
            </a:endParaRPr>
          </a:p>
          <a:p>
            <a:pPr algn="ctr"/>
            <a:r>
              <a:rPr lang="en-US" altLang="ja-JP" dirty="0">
                <a:solidFill>
                  <a:schemeClr val="tx1"/>
                </a:solidFill>
                <a:latin typeface="Arial" panose="020B0604020202020204" pitchFamily="34" charset="0"/>
                <a:cs typeface="Arial" panose="020B0604020202020204" pitchFamily="34" charset="0"/>
              </a:rPr>
              <a:t>843</a:t>
            </a:r>
            <a:endParaRPr kumimoji="1" lang="ja-JP" altLang="en-US" dirty="0">
              <a:solidFill>
                <a:schemeClr val="tx1"/>
              </a:solidFill>
              <a:latin typeface="Arial" panose="020B0604020202020204" pitchFamily="34" charset="0"/>
              <a:cs typeface="Arial" panose="020B0604020202020204" pitchFamily="34" charset="0"/>
            </a:endParaRPr>
          </a:p>
        </p:txBody>
      </p:sp>
      <p:cxnSp>
        <p:nvCxnSpPr>
          <p:cNvPr id="21" name="コネクタ: カギ線 20">
            <a:extLst>
              <a:ext uri="{FF2B5EF4-FFF2-40B4-BE49-F238E27FC236}">
                <a16:creationId xmlns:a16="http://schemas.microsoft.com/office/drawing/2014/main" id="{45C35F78-C8A5-1A3D-AE3E-0C6B0FEF9A97}"/>
              </a:ext>
            </a:extLst>
          </p:cNvPr>
          <p:cNvCxnSpPr>
            <a:cxnSpLocks/>
            <a:stCxn id="11" idx="3"/>
            <a:endCxn id="20" idx="1"/>
          </p:cNvCxnSpPr>
          <p:nvPr/>
        </p:nvCxnSpPr>
        <p:spPr>
          <a:xfrm flipV="1">
            <a:off x="2024742" y="2514529"/>
            <a:ext cx="432270" cy="1441554"/>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コネクタ: カギ線 25">
            <a:extLst>
              <a:ext uri="{FF2B5EF4-FFF2-40B4-BE49-F238E27FC236}">
                <a16:creationId xmlns:a16="http://schemas.microsoft.com/office/drawing/2014/main" id="{6679FE32-3EA7-8B34-204D-59E83860537B}"/>
              </a:ext>
            </a:extLst>
          </p:cNvPr>
          <p:cNvCxnSpPr>
            <a:cxnSpLocks/>
            <a:stCxn id="11" idx="3"/>
            <a:endCxn id="53" idx="1"/>
          </p:cNvCxnSpPr>
          <p:nvPr/>
        </p:nvCxnSpPr>
        <p:spPr>
          <a:xfrm>
            <a:off x="2024742" y="3956083"/>
            <a:ext cx="1032697" cy="880888"/>
          </a:xfrm>
          <a:prstGeom prst="bentConnector3">
            <a:avLst>
              <a:gd name="adj1" fmla="val 22102"/>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正方形/長方形 29">
            <a:extLst>
              <a:ext uri="{FF2B5EF4-FFF2-40B4-BE49-F238E27FC236}">
                <a16:creationId xmlns:a16="http://schemas.microsoft.com/office/drawing/2014/main" id="{54F2DB2E-3EB2-DD60-2645-E7DC2F568589}"/>
              </a:ext>
            </a:extLst>
          </p:cNvPr>
          <p:cNvSpPr/>
          <p:nvPr/>
        </p:nvSpPr>
        <p:spPr>
          <a:xfrm>
            <a:off x="4196472" y="1671275"/>
            <a:ext cx="1214841" cy="1680023"/>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cs typeface="Arial" panose="020B0604020202020204" pitchFamily="34" charset="0"/>
              </a:rPr>
              <a:t>Domestic plastic input</a:t>
            </a:r>
          </a:p>
          <a:p>
            <a:pPr algn="ctr"/>
            <a:endParaRPr lang="en-US" altLang="ja-JP" dirty="0">
              <a:solidFill>
                <a:schemeClr val="tx1"/>
              </a:solidFill>
              <a:latin typeface="Arial" panose="020B0604020202020204" pitchFamily="34" charset="0"/>
              <a:cs typeface="Arial" panose="020B0604020202020204" pitchFamily="34" charset="0"/>
            </a:endParaRPr>
          </a:p>
          <a:p>
            <a:pPr algn="ctr"/>
            <a:r>
              <a:rPr lang="en-US" altLang="ja-JP" dirty="0">
                <a:solidFill>
                  <a:schemeClr val="tx1"/>
                </a:solidFill>
                <a:latin typeface="Arial" panose="020B0604020202020204" pitchFamily="34" charset="0"/>
                <a:cs typeface="Arial" panose="020B0604020202020204" pitchFamily="34" charset="0"/>
              </a:rPr>
              <a:t>832</a:t>
            </a:r>
            <a:endParaRPr kumimoji="1" lang="ja-JP" altLang="en-US" dirty="0">
              <a:solidFill>
                <a:schemeClr val="tx1"/>
              </a:solidFill>
              <a:latin typeface="Arial" panose="020B0604020202020204" pitchFamily="34" charset="0"/>
              <a:cs typeface="Arial" panose="020B0604020202020204" pitchFamily="34" charset="0"/>
            </a:endParaRPr>
          </a:p>
        </p:txBody>
      </p:sp>
      <p:cxnSp>
        <p:nvCxnSpPr>
          <p:cNvPr id="37" name="直線矢印コネクタ 36">
            <a:extLst>
              <a:ext uri="{FF2B5EF4-FFF2-40B4-BE49-F238E27FC236}">
                <a16:creationId xmlns:a16="http://schemas.microsoft.com/office/drawing/2014/main" id="{1AED85EE-7EE0-601D-3A0A-A6498AC63635}"/>
              </a:ext>
            </a:extLst>
          </p:cNvPr>
          <p:cNvCxnSpPr>
            <a:cxnSpLocks/>
            <a:stCxn id="20" idx="3"/>
            <a:endCxn id="30" idx="1"/>
          </p:cNvCxnSpPr>
          <p:nvPr/>
        </p:nvCxnSpPr>
        <p:spPr>
          <a:xfrm flipV="1">
            <a:off x="3977947" y="2511287"/>
            <a:ext cx="218525" cy="32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正方形/長方形 41">
            <a:extLst>
              <a:ext uri="{FF2B5EF4-FFF2-40B4-BE49-F238E27FC236}">
                <a16:creationId xmlns:a16="http://schemas.microsoft.com/office/drawing/2014/main" id="{69DD6F83-BBAC-7C84-BC54-DFCC13560183}"/>
              </a:ext>
            </a:extLst>
          </p:cNvPr>
          <p:cNvSpPr/>
          <p:nvPr/>
        </p:nvSpPr>
        <p:spPr>
          <a:xfrm>
            <a:off x="5602906" y="1666919"/>
            <a:ext cx="1214841" cy="1680023"/>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cs typeface="Arial" panose="020B0604020202020204" pitchFamily="34" charset="0"/>
              </a:rPr>
              <a:t>Post-use products discharge</a:t>
            </a:r>
          </a:p>
          <a:p>
            <a:pPr algn="ctr"/>
            <a:endParaRPr lang="en-US" altLang="ja-JP" dirty="0">
              <a:solidFill>
                <a:schemeClr val="tx1"/>
              </a:solidFill>
              <a:latin typeface="Arial" panose="020B0604020202020204" pitchFamily="34" charset="0"/>
              <a:cs typeface="Arial" panose="020B0604020202020204" pitchFamily="34" charset="0"/>
            </a:endParaRPr>
          </a:p>
          <a:p>
            <a:pPr algn="ctr"/>
            <a:r>
              <a:rPr lang="en-US" altLang="ja-JP" dirty="0">
                <a:solidFill>
                  <a:schemeClr val="tx1"/>
                </a:solidFill>
                <a:latin typeface="Arial" panose="020B0604020202020204" pitchFamily="34" charset="0"/>
                <a:cs typeface="Arial" panose="020B0604020202020204" pitchFamily="34" charset="0"/>
              </a:rPr>
              <a:t>710</a:t>
            </a:r>
            <a:endParaRPr kumimoji="1" lang="ja-JP" altLang="en-US" dirty="0">
              <a:solidFill>
                <a:schemeClr val="tx1"/>
              </a:solidFill>
              <a:latin typeface="Arial" panose="020B0604020202020204" pitchFamily="34" charset="0"/>
              <a:cs typeface="Arial" panose="020B0604020202020204" pitchFamily="34" charset="0"/>
            </a:endParaRPr>
          </a:p>
        </p:txBody>
      </p:sp>
      <p:cxnSp>
        <p:nvCxnSpPr>
          <p:cNvPr id="43" name="直線矢印コネクタ 42">
            <a:extLst>
              <a:ext uri="{FF2B5EF4-FFF2-40B4-BE49-F238E27FC236}">
                <a16:creationId xmlns:a16="http://schemas.microsoft.com/office/drawing/2014/main" id="{817C2E82-8B8D-4474-11ED-90D45040A2A4}"/>
              </a:ext>
            </a:extLst>
          </p:cNvPr>
          <p:cNvCxnSpPr>
            <a:cxnSpLocks/>
            <a:stCxn id="30" idx="3"/>
            <a:endCxn id="42" idx="1"/>
          </p:cNvCxnSpPr>
          <p:nvPr/>
        </p:nvCxnSpPr>
        <p:spPr>
          <a:xfrm flipV="1">
            <a:off x="5411313" y="2506931"/>
            <a:ext cx="191593" cy="43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3" name="正方形/長方形 52">
            <a:extLst>
              <a:ext uri="{FF2B5EF4-FFF2-40B4-BE49-F238E27FC236}">
                <a16:creationId xmlns:a16="http://schemas.microsoft.com/office/drawing/2014/main" id="{4C22FDFF-4AAB-F723-84C9-744C7C54FB5C}"/>
              </a:ext>
            </a:extLst>
          </p:cNvPr>
          <p:cNvSpPr/>
          <p:nvPr/>
        </p:nvSpPr>
        <p:spPr>
          <a:xfrm>
            <a:off x="3057439" y="4458286"/>
            <a:ext cx="3761751" cy="757370"/>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dirty="0">
                <a:solidFill>
                  <a:schemeClr val="tx1"/>
                </a:solidFill>
                <a:latin typeface="Arial" panose="020B0604020202020204" pitchFamily="34" charset="0"/>
                <a:cs typeface="Arial" panose="020B0604020202020204" pitchFamily="34" charset="0"/>
              </a:rPr>
              <a:t>Production &amp; processing waste</a:t>
            </a:r>
          </a:p>
          <a:p>
            <a:pPr algn="ctr"/>
            <a:r>
              <a:rPr lang="en-US" altLang="ja-JP" dirty="0">
                <a:solidFill>
                  <a:schemeClr val="tx1"/>
                </a:solidFill>
                <a:latin typeface="Arial" panose="020B0604020202020204" pitchFamily="34" charset="0"/>
                <a:cs typeface="Arial" panose="020B0604020202020204" pitchFamily="34" charset="0"/>
              </a:rPr>
              <a:t>58</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4" name="正方形/長方形 63">
            <a:extLst>
              <a:ext uri="{FF2B5EF4-FFF2-40B4-BE49-F238E27FC236}">
                <a16:creationId xmlns:a16="http://schemas.microsoft.com/office/drawing/2014/main" id="{534F3740-57C5-B833-AB15-ED2696D8E57F}"/>
              </a:ext>
            </a:extLst>
          </p:cNvPr>
          <p:cNvSpPr/>
          <p:nvPr/>
        </p:nvSpPr>
        <p:spPr>
          <a:xfrm>
            <a:off x="7239507" y="1462147"/>
            <a:ext cx="1466082" cy="398386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solidFill>
                  <a:schemeClr val="tx1"/>
                </a:solidFill>
                <a:latin typeface="Arial" panose="020B0604020202020204" pitchFamily="34" charset="0"/>
                <a:cs typeface="Arial" panose="020B0604020202020204" pitchFamily="34" charset="0"/>
              </a:rPr>
              <a:t>Total Plastic</a:t>
            </a:r>
          </a:p>
          <a:p>
            <a:r>
              <a:rPr kumimoji="1" lang="en-US" altLang="ja-JP" dirty="0">
                <a:solidFill>
                  <a:schemeClr val="tx1"/>
                </a:solidFill>
                <a:latin typeface="Arial" panose="020B0604020202020204" pitchFamily="34" charset="0"/>
                <a:cs typeface="Arial" panose="020B0604020202020204" pitchFamily="34" charset="0"/>
              </a:rPr>
              <a:t>Waste 769</a:t>
            </a:r>
          </a:p>
          <a:p>
            <a:endParaRPr lang="en-US" altLang="ja-JP" dirty="0">
              <a:solidFill>
                <a:schemeClr val="tx1"/>
              </a:solidFill>
              <a:latin typeface="Arial" panose="020B0604020202020204" pitchFamily="34" charset="0"/>
              <a:cs typeface="Arial" panose="020B0604020202020204" pitchFamily="34" charset="0"/>
            </a:endParaRPr>
          </a:p>
          <a:p>
            <a:endParaRPr kumimoji="1" lang="en-US" altLang="ja-JP" dirty="0">
              <a:solidFill>
                <a:schemeClr val="tx1"/>
              </a:solidFill>
              <a:latin typeface="Arial" panose="020B0604020202020204" pitchFamily="34" charset="0"/>
              <a:cs typeface="Arial" panose="020B0604020202020204" pitchFamily="34" charset="0"/>
            </a:endParaRPr>
          </a:p>
          <a:p>
            <a:endParaRPr lang="en-US" altLang="ja-JP" dirty="0">
              <a:solidFill>
                <a:schemeClr val="tx1"/>
              </a:solidFill>
              <a:latin typeface="Arial" panose="020B0604020202020204" pitchFamily="34" charset="0"/>
              <a:cs typeface="Arial" panose="020B0604020202020204" pitchFamily="34" charset="0"/>
            </a:endParaRPr>
          </a:p>
          <a:p>
            <a:endParaRPr lang="en-US" altLang="ja-JP" dirty="0">
              <a:solidFill>
                <a:schemeClr val="tx1"/>
              </a:solidFill>
              <a:latin typeface="Arial" panose="020B0604020202020204" pitchFamily="34" charset="0"/>
              <a:cs typeface="Arial" panose="020B0604020202020204" pitchFamily="34" charset="0"/>
            </a:endParaRPr>
          </a:p>
          <a:p>
            <a:endParaRPr lang="en-US" altLang="ja-JP" dirty="0">
              <a:solidFill>
                <a:schemeClr val="tx1"/>
              </a:solidFill>
              <a:latin typeface="Arial" panose="020B0604020202020204" pitchFamily="34" charset="0"/>
              <a:cs typeface="Arial" panose="020B0604020202020204" pitchFamily="34" charset="0"/>
            </a:endParaRPr>
          </a:p>
          <a:p>
            <a:endParaRPr kumimoji="1" lang="en-US" altLang="ja-JP" dirty="0">
              <a:solidFill>
                <a:schemeClr val="tx1"/>
              </a:solidFill>
              <a:latin typeface="Arial" panose="020B0604020202020204" pitchFamily="34" charset="0"/>
              <a:cs typeface="Arial" panose="020B0604020202020204" pitchFamily="34" charset="0"/>
            </a:endParaRPr>
          </a:p>
          <a:p>
            <a:endParaRPr lang="en-US" altLang="ja-JP" dirty="0">
              <a:solidFill>
                <a:schemeClr val="tx1"/>
              </a:solidFill>
              <a:latin typeface="Arial" panose="020B0604020202020204" pitchFamily="34" charset="0"/>
              <a:cs typeface="Arial" panose="020B0604020202020204" pitchFamily="34" charset="0"/>
            </a:endParaRPr>
          </a:p>
          <a:p>
            <a:endParaRPr kumimoji="1" lang="en-US" altLang="ja-JP" dirty="0">
              <a:solidFill>
                <a:schemeClr val="tx1"/>
              </a:solidFill>
              <a:latin typeface="Arial" panose="020B0604020202020204" pitchFamily="34" charset="0"/>
              <a:cs typeface="Arial" panose="020B0604020202020204" pitchFamily="34" charset="0"/>
            </a:endParaRPr>
          </a:p>
          <a:p>
            <a:endParaRPr lang="en-US" altLang="ja-JP" dirty="0">
              <a:solidFill>
                <a:schemeClr val="tx1"/>
              </a:solidFill>
              <a:latin typeface="Arial" panose="020B0604020202020204" pitchFamily="34" charset="0"/>
              <a:cs typeface="Arial" panose="020B0604020202020204" pitchFamily="34" charset="0"/>
            </a:endParaRPr>
          </a:p>
          <a:p>
            <a:endParaRPr kumimoji="1" lang="en-US" altLang="ja-JP" dirty="0">
              <a:solidFill>
                <a:schemeClr val="tx1"/>
              </a:solidFill>
              <a:latin typeface="Arial" panose="020B0604020202020204" pitchFamily="34" charset="0"/>
              <a:cs typeface="Arial" panose="020B0604020202020204" pitchFamily="34" charset="0"/>
            </a:endParaRPr>
          </a:p>
          <a:p>
            <a:endParaRPr kumimoji="1" lang="ja-JP" altLang="en-US" dirty="0">
              <a:solidFill>
                <a:schemeClr val="tx1"/>
              </a:solidFill>
              <a:latin typeface="Arial" panose="020B0604020202020204" pitchFamily="34" charset="0"/>
              <a:cs typeface="Arial" panose="020B0604020202020204" pitchFamily="34" charset="0"/>
            </a:endParaRPr>
          </a:p>
        </p:txBody>
      </p:sp>
      <p:cxnSp>
        <p:nvCxnSpPr>
          <p:cNvPr id="24" name="コネクタ: カギ線 23">
            <a:extLst>
              <a:ext uri="{FF2B5EF4-FFF2-40B4-BE49-F238E27FC236}">
                <a16:creationId xmlns:a16="http://schemas.microsoft.com/office/drawing/2014/main" id="{12A686B3-5D06-5E0E-37CD-3A6ED43DE587}"/>
              </a:ext>
            </a:extLst>
          </p:cNvPr>
          <p:cNvCxnSpPr>
            <a:cxnSpLocks/>
            <a:stCxn id="42" idx="3"/>
            <a:endCxn id="64" idx="1"/>
          </p:cNvCxnSpPr>
          <p:nvPr/>
        </p:nvCxnSpPr>
        <p:spPr>
          <a:xfrm>
            <a:off x="6817747" y="2506931"/>
            <a:ext cx="421760" cy="947148"/>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9" name="コネクタ: カギ線 28">
            <a:extLst>
              <a:ext uri="{FF2B5EF4-FFF2-40B4-BE49-F238E27FC236}">
                <a16:creationId xmlns:a16="http://schemas.microsoft.com/office/drawing/2014/main" id="{480256E4-B82B-A245-0B19-B65E86586CCB}"/>
              </a:ext>
            </a:extLst>
          </p:cNvPr>
          <p:cNvCxnSpPr>
            <a:cxnSpLocks/>
            <a:stCxn id="53" idx="3"/>
            <a:endCxn id="64" idx="1"/>
          </p:cNvCxnSpPr>
          <p:nvPr/>
        </p:nvCxnSpPr>
        <p:spPr>
          <a:xfrm flipV="1">
            <a:off x="6819190" y="3454079"/>
            <a:ext cx="420317" cy="1382892"/>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sp>
        <p:nvSpPr>
          <p:cNvPr id="35" name="正方形/長方形 34">
            <a:extLst>
              <a:ext uri="{FF2B5EF4-FFF2-40B4-BE49-F238E27FC236}">
                <a16:creationId xmlns:a16="http://schemas.microsoft.com/office/drawing/2014/main" id="{DA74A382-4A51-AD7B-478E-DFD8F77CF75D}"/>
              </a:ext>
            </a:extLst>
          </p:cNvPr>
          <p:cNvSpPr/>
          <p:nvPr/>
        </p:nvSpPr>
        <p:spPr>
          <a:xfrm>
            <a:off x="7371568" y="2321707"/>
            <a:ext cx="1197288" cy="140794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cs typeface="Arial" panose="020B0604020202020204" pitchFamily="34" charset="0"/>
              </a:rPr>
              <a:t>Domestic waste</a:t>
            </a:r>
          </a:p>
          <a:p>
            <a:pPr algn="ctr"/>
            <a:endParaRPr lang="en-US" altLang="ja-JP" dirty="0">
              <a:solidFill>
                <a:schemeClr val="tx1"/>
              </a:solidFill>
              <a:latin typeface="Arial" panose="020B0604020202020204" pitchFamily="34" charset="0"/>
              <a:cs typeface="Arial" panose="020B0604020202020204" pitchFamily="34" charset="0"/>
            </a:endParaRPr>
          </a:p>
          <a:p>
            <a:pPr algn="ctr"/>
            <a:r>
              <a:rPr kumimoji="1" lang="en-US" altLang="ja-JP" dirty="0">
                <a:solidFill>
                  <a:schemeClr val="tx1"/>
                </a:solidFill>
                <a:latin typeface="Arial" panose="020B0604020202020204" pitchFamily="34" charset="0"/>
                <a:cs typeface="Arial" panose="020B0604020202020204" pitchFamily="34" charset="0"/>
              </a:rPr>
              <a:t>387</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36" name="正方形/長方形 35">
            <a:extLst>
              <a:ext uri="{FF2B5EF4-FFF2-40B4-BE49-F238E27FC236}">
                <a16:creationId xmlns:a16="http://schemas.microsoft.com/office/drawing/2014/main" id="{6B555B74-7CA8-54ED-A643-331F8F04DD1E}"/>
              </a:ext>
            </a:extLst>
          </p:cNvPr>
          <p:cNvSpPr/>
          <p:nvPr/>
        </p:nvSpPr>
        <p:spPr>
          <a:xfrm>
            <a:off x="7371568" y="3867286"/>
            <a:ext cx="1197288" cy="1407944"/>
          </a:xfrm>
          <a:prstGeom prst="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dirty="0">
                <a:solidFill>
                  <a:schemeClr val="tx1"/>
                </a:solidFill>
                <a:latin typeface="Arial" panose="020B0604020202020204" pitchFamily="34" charset="0"/>
                <a:cs typeface="Arial" panose="020B0604020202020204" pitchFamily="34" charset="0"/>
              </a:rPr>
              <a:t>Industrial waste</a:t>
            </a:r>
          </a:p>
          <a:p>
            <a:pPr algn="ctr"/>
            <a:endParaRPr lang="en-US" altLang="ja-JP" dirty="0">
              <a:solidFill>
                <a:schemeClr val="tx1"/>
              </a:solidFill>
              <a:latin typeface="Arial" panose="020B0604020202020204" pitchFamily="34" charset="0"/>
              <a:cs typeface="Arial" panose="020B0604020202020204" pitchFamily="34" charset="0"/>
            </a:endParaRPr>
          </a:p>
          <a:p>
            <a:pPr algn="ctr"/>
            <a:r>
              <a:rPr kumimoji="1" lang="en-US" altLang="ja-JP" dirty="0">
                <a:solidFill>
                  <a:schemeClr val="tx1"/>
                </a:solidFill>
                <a:latin typeface="Arial" panose="020B0604020202020204" pitchFamily="34" charset="0"/>
                <a:cs typeface="Arial" panose="020B0604020202020204" pitchFamily="34" charset="0"/>
              </a:rPr>
              <a:t>382</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50" name="正方形/長方形 49">
            <a:extLst>
              <a:ext uri="{FF2B5EF4-FFF2-40B4-BE49-F238E27FC236}">
                <a16:creationId xmlns:a16="http://schemas.microsoft.com/office/drawing/2014/main" id="{145D8828-810C-5D74-C562-6B1452DD5500}"/>
              </a:ext>
            </a:extLst>
          </p:cNvPr>
          <p:cNvSpPr/>
          <p:nvPr/>
        </p:nvSpPr>
        <p:spPr>
          <a:xfrm>
            <a:off x="9756502" y="560249"/>
            <a:ext cx="2295622" cy="305651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kumimoji="1" lang="en-US" altLang="ja-JP" dirty="0">
                <a:solidFill>
                  <a:schemeClr val="tx1"/>
                </a:solidFill>
                <a:latin typeface="Arial" panose="020B0604020202020204" pitchFamily="34" charset="0"/>
                <a:cs typeface="Arial" panose="020B0604020202020204" pitchFamily="34" charset="0"/>
              </a:rPr>
              <a:t>Mechanical recycling 74</a:t>
            </a:r>
          </a:p>
          <a:p>
            <a:pPr marL="285750" indent="-285750">
              <a:buFont typeface="Arial" panose="020B0604020202020204" pitchFamily="34" charset="0"/>
              <a:buChar char="•"/>
            </a:pPr>
            <a:r>
              <a:rPr kumimoji="1" lang="en-US" altLang="ja-JP" dirty="0">
                <a:solidFill>
                  <a:schemeClr val="tx1"/>
                </a:solidFill>
                <a:latin typeface="Arial" panose="020B0604020202020204" pitchFamily="34" charset="0"/>
                <a:cs typeface="Arial" panose="020B0604020202020204" pitchFamily="34" charset="0"/>
              </a:rPr>
              <a:t>Chemical use 26</a:t>
            </a:r>
          </a:p>
          <a:p>
            <a:pPr marL="285750" indent="-285750">
              <a:buFont typeface="Arial" panose="020B0604020202020204" pitchFamily="34" charset="0"/>
              <a:buChar char="•"/>
            </a:pPr>
            <a:r>
              <a:rPr kumimoji="1" lang="en-US" altLang="ja-JP" b="1" dirty="0">
                <a:solidFill>
                  <a:schemeClr val="accent2">
                    <a:lumMod val="50000"/>
                  </a:schemeClr>
                </a:solidFill>
                <a:latin typeface="Arial" panose="020B0604020202020204" pitchFamily="34" charset="0"/>
                <a:cs typeface="Arial" panose="020B0604020202020204" pitchFamily="34" charset="0"/>
              </a:rPr>
              <a:t>Gasification 3</a:t>
            </a:r>
            <a:endParaRPr lang="en-US" altLang="ja-JP" b="1" dirty="0">
              <a:solidFill>
                <a:schemeClr val="accent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kumimoji="1" lang="en-US" altLang="ja-JP" b="1" dirty="0">
                <a:solidFill>
                  <a:schemeClr val="accent2">
                    <a:lumMod val="50000"/>
                  </a:schemeClr>
                </a:solidFill>
                <a:latin typeface="Arial" panose="020B0604020202020204" pitchFamily="34" charset="0"/>
                <a:cs typeface="Arial" panose="020B0604020202020204" pitchFamily="34" charset="0"/>
              </a:rPr>
              <a:t>Fuel 34</a:t>
            </a:r>
          </a:p>
          <a:p>
            <a:pPr marL="285750" indent="-285750">
              <a:buFont typeface="Arial" panose="020B0604020202020204" pitchFamily="34" charset="0"/>
              <a:buChar char="•"/>
            </a:pPr>
            <a:r>
              <a:rPr kumimoji="1" lang="en-US" altLang="ja-JP" b="1" dirty="0">
                <a:solidFill>
                  <a:srgbClr val="FF0000"/>
                </a:solidFill>
                <a:latin typeface="Arial" panose="020B0604020202020204" pitchFamily="34" charset="0"/>
                <a:cs typeface="Arial" panose="020B0604020202020204" pitchFamily="34" charset="0"/>
              </a:rPr>
              <a:t>Incineration with energy recovery 202</a:t>
            </a:r>
          </a:p>
          <a:p>
            <a:pPr marL="285750" indent="-285750">
              <a:buFont typeface="Arial" panose="020B0604020202020204" pitchFamily="34" charset="0"/>
              <a:buChar char="•"/>
            </a:pPr>
            <a:r>
              <a:rPr lang="en-US" altLang="ja-JP" b="1" dirty="0">
                <a:solidFill>
                  <a:srgbClr val="FF0000"/>
                </a:solidFill>
                <a:highlight>
                  <a:srgbClr val="FFFF00"/>
                </a:highlight>
                <a:latin typeface="Arial" panose="020B0604020202020204" pitchFamily="34" charset="0"/>
                <a:cs typeface="Arial" panose="020B0604020202020204" pitchFamily="34" charset="0"/>
              </a:rPr>
              <a:t>Without energy recovery 38</a:t>
            </a:r>
          </a:p>
          <a:p>
            <a:pPr marL="285750" indent="-285750">
              <a:buFont typeface="Arial" panose="020B0604020202020204" pitchFamily="34" charset="0"/>
              <a:buChar char="•"/>
            </a:pPr>
            <a:r>
              <a:rPr kumimoji="1" lang="en-US" altLang="ja-JP" dirty="0">
                <a:solidFill>
                  <a:schemeClr val="tx1"/>
                </a:solidFill>
                <a:latin typeface="Arial" panose="020B0604020202020204" pitchFamily="34" charset="0"/>
                <a:cs typeface="Arial" panose="020B0604020202020204" pitchFamily="34" charset="0"/>
              </a:rPr>
              <a:t>Landfilling 11</a:t>
            </a:r>
          </a:p>
        </p:txBody>
      </p:sp>
      <p:sp>
        <p:nvSpPr>
          <p:cNvPr id="57" name="テキスト ボックス 56">
            <a:extLst>
              <a:ext uri="{FF2B5EF4-FFF2-40B4-BE49-F238E27FC236}">
                <a16:creationId xmlns:a16="http://schemas.microsoft.com/office/drawing/2014/main" id="{77F1F4E1-A687-41B9-41F4-16532196F71C}"/>
              </a:ext>
            </a:extLst>
          </p:cNvPr>
          <p:cNvSpPr txBox="1"/>
          <p:nvPr/>
        </p:nvSpPr>
        <p:spPr>
          <a:xfrm>
            <a:off x="8665119" y="1691246"/>
            <a:ext cx="1146468" cy="369332"/>
          </a:xfrm>
          <a:prstGeom prst="rect">
            <a:avLst/>
          </a:prstGeom>
          <a:noFill/>
        </p:spPr>
        <p:txBody>
          <a:bodyPr wrap="none" rtlCol="0">
            <a:spAutoFit/>
          </a:bodyPr>
          <a:lstStyle/>
          <a:p>
            <a:r>
              <a:rPr kumimoji="1" lang="en-US" altLang="ja-JP" dirty="0">
                <a:latin typeface="Arial" panose="020B0604020202020204" pitchFamily="34" charset="0"/>
                <a:cs typeface="Arial" panose="020B0604020202020204" pitchFamily="34" charset="0"/>
              </a:rPr>
              <a:t>Domestic</a:t>
            </a:r>
            <a:endParaRPr kumimoji="1" lang="ja-JP" altLang="en-US" dirty="0">
              <a:latin typeface="Arial" panose="020B0604020202020204" pitchFamily="34" charset="0"/>
              <a:cs typeface="Arial" panose="020B0604020202020204" pitchFamily="34" charset="0"/>
            </a:endParaRPr>
          </a:p>
        </p:txBody>
      </p:sp>
      <p:sp>
        <p:nvSpPr>
          <p:cNvPr id="58" name="正方形/長方形 57">
            <a:extLst>
              <a:ext uri="{FF2B5EF4-FFF2-40B4-BE49-F238E27FC236}">
                <a16:creationId xmlns:a16="http://schemas.microsoft.com/office/drawing/2014/main" id="{CF91C721-489E-26F1-97DA-ECD11D28AD94}"/>
              </a:ext>
            </a:extLst>
          </p:cNvPr>
          <p:cNvSpPr/>
          <p:nvPr/>
        </p:nvSpPr>
        <p:spPr>
          <a:xfrm>
            <a:off x="9771116" y="3693837"/>
            <a:ext cx="2295622" cy="3056517"/>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kumimoji="1" lang="en-US" altLang="ja-JP" dirty="0">
                <a:solidFill>
                  <a:schemeClr val="tx1"/>
                </a:solidFill>
                <a:latin typeface="Arial" panose="020B0604020202020204" pitchFamily="34" charset="0"/>
                <a:cs typeface="Arial" panose="020B0604020202020204" pitchFamily="34" charset="0"/>
              </a:rPr>
              <a:t>Mechanical recycling 97</a:t>
            </a:r>
          </a:p>
          <a:p>
            <a:pPr marL="285750" indent="-285750">
              <a:buFont typeface="Arial" panose="020B0604020202020204" pitchFamily="34" charset="0"/>
              <a:buChar char="•"/>
            </a:pPr>
            <a:r>
              <a:rPr kumimoji="1" lang="en-US" altLang="ja-JP" dirty="0">
                <a:solidFill>
                  <a:schemeClr val="tx1"/>
                </a:solidFill>
                <a:latin typeface="Arial" panose="020B0604020202020204" pitchFamily="34" charset="0"/>
                <a:cs typeface="Arial" panose="020B0604020202020204" pitchFamily="34" charset="0"/>
              </a:rPr>
              <a:t>Chemical use 1</a:t>
            </a:r>
          </a:p>
          <a:p>
            <a:pPr marL="285750" indent="-285750">
              <a:buFont typeface="Arial" panose="020B0604020202020204" pitchFamily="34" charset="0"/>
              <a:buChar char="•"/>
            </a:pPr>
            <a:r>
              <a:rPr kumimoji="1" lang="en-US" altLang="ja-JP" b="1" dirty="0">
                <a:solidFill>
                  <a:schemeClr val="accent2">
                    <a:lumMod val="50000"/>
                  </a:schemeClr>
                </a:solidFill>
                <a:latin typeface="Arial" panose="020B0604020202020204" pitchFamily="34" charset="0"/>
                <a:cs typeface="Arial" panose="020B0604020202020204" pitchFamily="34" charset="0"/>
              </a:rPr>
              <a:t>Gasification 11</a:t>
            </a:r>
            <a:endParaRPr lang="en-US" altLang="ja-JP" b="1" dirty="0">
              <a:solidFill>
                <a:schemeClr val="accent2">
                  <a:lumMod val="50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kumimoji="1" lang="en-US" altLang="ja-JP" b="1" dirty="0">
                <a:solidFill>
                  <a:schemeClr val="accent2">
                    <a:lumMod val="50000"/>
                  </a:schemeClr>
                </a:solidFill>
                <a:latin typeface="Arial" panose="020B0604020202020204" pitchFamily="34" charset="0"/>
                <a:cs typeface="Arial" panose="020B0604020202020204" pitchFamily="34" charset="0"/>
              </a:rPr>
              <a:t>Fuel 161</a:t>
            </a:r>
          </a:p>
          <a:p>
            <a:pPr marL="285750" indent="-285750">
              <a:buFont typeface="Arial" panose="020B0604020202020204" pitchFamily="34" charset="0"/>
              <a:buChar char="•"/>
            </a:pPr>
            <a:r>
              <a:rPr kumimoji="1" lang="en-US" altLang="ja-JP" b="1" dirty="0">
                <a:solidFill>
                  <a:srgbClr val="FF0000"/>
                </a:solidFill>
                <a:latin typeface="Arial" panose="020B0604020202020204" pitchFamily="34" charset="0"/>
                <a:cs typeface="Arial" panose="020B0604020202020204" pitchFamily="34" charset="0"/>
              </a:rPr>
              <a:t>Incineration with energy recovery 80</a:t>
            </a:r>
          </a:p>
          <a:p>
            <a:pPr marL="285750" indent="-285750">
              <a:buFont typeface="Arial" panose="020B0604020202020204" pitchFamily="34" charset="0"/>
              <a:buChar char="•"/>
            </a:pPr>
            <a:r>
              <a:rPr lang="en-US" altLang="ja-JP" b="1" dirty="0">
                <a:solidFill>
                  <a:srgbClr val="FF0000"/>
                </a:solidFill>
                <a:highlight>
                  <a:srgbClr val="FFFF00"/>
                </a:highlight>
                <a:latin typeface="Arial" panose="020B0604020202020204" pitchFamily="34" charset="0"/>
                <a:cs typeface="Arial" panose="020B0604020202020204" pitchFamily="34" charset="0"/>
              </a:rPr>
              <a:t>Without energy recovery 20</a:t>
            </a:r>
          </a:p>
          <a:p>
            <a:pPr marL="285750" indent="-285750">
              <a:buFont typeface="Arial" panose="020B0604020202020204" pitchFamily="34" charset="0"/>
              <a:buChar char="•"/>
            </a:pPr>
            <a:r>
              <a:rPr kumimoji="1" lang="en-US" altLang="ja-JP" dirty="0">
                <a:solidFill>
                  <a:schemeClr val="tx1"/>
                </a:solidFill>
                <a:latin typeface="Arial" panose="020B0604020202020204" pitchFamily="34" charset="0"/>
                <a:cs typeface="Arial" panose="020B0604020202020204" pitchFamily="34" charset="0"/>
              </a:rPr>
              <a:t>Landfilling 12</a:t>
            </a:r>
          </a:p>
        </p:txBody>
      </p:sp>
      <p:sp>
        <p:nvSpPr>
          <p:cNvPr id="59" name="テキスト ボックス 58">
            <a:extLst>
              <a:ext uri="{FF2B5EF4-FFF2-40B4-BE49-F238E27FC236}">
                <a16:creationId xmlns:a16="http://schemas.microsoft.com/office/drawing/2014/main" id="{E424F108-F868-8A77-6FC8-33347D0F0FAE}"/>
              </a:ext>
            </a:extLst>
          </p:cNvPr>
          <p:cNvSpPr txBox="1"/>
          <p:nvPr/>
        </p:nvSpPr>
        <p:spPr>
          <a:xfrm>
            <a:off x="8305034" y="5240775"/>
            <a:ext cx="1466082" cy="369332"/>
          </a:xfrm>
          <a:prstGeom prst="rect">
            <a:avLst/>
          </a:prstGeom>
          <a:noFill/>
        </p:spPr>
        <p:txBody>
          <a:bodyPr wrap="square" rtlCol="0">
            <a:spAutoFit/>
          </a:bodyPr>
          <a:lstStyle/>
          <a:p>
            <a:pPr algn="r"/>
            <a:r>
              <a:rPr kumimoji="1" lang="en-US" altLang="ja-JP" dirty="0">
                <a:latin typeface="Arial" panose="020B0604020202020204" pitchFamily="34" charset="0"/>
                <a:cs typeface="Arial" panose="020B0604020202020204" pitchFamily="34" charset="0"/>
              </a:rPr>
              <a:t>Industrial</a:t>
            </a:r>
            <a:endParaRPr kumimoji="1" lang="ja-JP" altLang="en-US" dirty="0">
              <a:latin typeface="Arial" panose="020B0604020202020204" pitchFamily="34" charset="0"/>
              <a:cs typeface="Arial" panose="020B0604020202020204" pitchFamily="34" charset="0"/>
            </a:endParaRPr>
          </a:p>
        </p:txBody>
      </p:sp>
      <p:cxnSp>
        <p:nvCxnSpPr>
          <p:cNvPr id="60" name="コネクタ: カギ線 59">
            <a:extLst>
              <a:ext uri="{FF2B5EF4-FFF2-40B4-BE49-F238E27FC236}">
                <a16:creationId xmlns:a16="http://schemas.microsoft.com/office/drawing/2014/main" id="{989FED74-5F68-A28A-6C87-B57B7B530241}"/>
              </a:ext>
            </a:extLst>
          </p:cNvPr>
          <p:cNvCxnSpPr>
            <a:cxnSpLocks/>
            <a:stCxn id="35" idx="3"/>
            <a:endCxn id="50" idx="1"/>
          </p:cNvCxnSpPr>
          <p:nvPr/>
        </p:nvCxnSpPr>
        <p:spPr>
          <a:xfrm flipV="1">
            <a:off x="8568856" y="2088508"/>
            <a:ext cx="1187646" cy="937171"/>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3" name="コネクタ: カギ線 62">
            <a:extLst>
              <a:ext uri="{FF2B5EF4-FFF2-40B4-BE49-F238E27FC236}">
                <a16:creationId xmlns:a16="http://schemas.microsoft.com/office/drawing/2014/main" id="{AB284273-2631-65FD-DCE7-260E8B7A2F59}"/>
              </a:ext>
            </a:extLst>
          </p:cNvPr>
          <p:cNvCxnSpPr>
            <a:cxnSpLocks/>
            <a:stCxn id="36" idx="3"/>
            <a:endCxn id="58" idx="1"/>
          </p:cNvCxnSpPr>
          <p:nvPr/>
        </p:nvCxnSpPr>
        <p:spPr>
          <a:xfrm>
            <a:off x="8568856" y="4571258"/>
            <a:ext cx="1202260" cy="650838"/>
          </a:xfrm>
          <a:prstGeom prst="bentConnector3">
            <a:avLst>
              <a:gd name="adj1" fmla="val 50000"/>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4" name="コネクタ: カギ線 73">
            <a:extLst>
              <a:ext uri="{FF2B5EF4-FFF2-40B4-BE49-F238E27FC236}">
                <a16:creationId xmlns:a16="http://schemas.microsoft.com/office/drawing/2014/main" id="{5607348C-CE9F-60E7-901F-3F7007BDAE5A}"/>
              </a:ext>
            </a:extLst>
          </p:cNvPr>
          <p:cNvCxnSpPr>
            <a:cxnSpLocks/>
            <a:stCxn id="64" idx="2"/>
            <a:endCxn id="9" idx="3"/>
          </p:cNvCxnSpPr>
          <p:nvPr/>
        </p:nvCxnSpPr>
        <p:spPr>
          <a:xfrm rot="5400000">
            <a:off x="4497504" y="2503823"/>
            <a:ext cx="532857" cy="6417233"/>
          </a:xfrm>
          <a:prstGeom prst="bentConnector2">
            <a:avLst/>
          </a:prstGeom>
          <a:ln>
            <a:tailEnd type="triangle"/>
          </a:ln>
        </p:spPr>
        <p:style>
          <a:lnRef idx="2">
            <a:schemeClr val="accent1"/>
          </a:lnRef>
          <a:fillRef idx="0">
            <a:schemeClr val="accent1"/>
          </a:fillRef>
          <a:effectRef idx="1">
            <a:schemeClr val="accent1"/>
          </a:effectRef>
          <a:fontRef idx="minor">
            <a:schemeClr val="tx1"/>
          </a:fontRef>
        </p:style>
      </p:cxnSp>
      <p:sp>
        <p:nvSpPr>
          <p:cNvPr id="67" name="テキスト ボックス 66">
            <a:extLst>
              <a:ext uri="{FF2B5EF4-FFF2-40B4-BE49-F238E27FC236}">
                <a16:creationId xmlns:a16="http://schemas.microsoft.com/office/drawing/2014/main" id="{928053FD-EDF5-4DE9-D366-73690B0B7F30}"/>
              </a:ext>
            </a:extLst>
          </p:cNvPr>
          <p:cNvSpPr txBox="1"/>
          <p:nvPr/>
        </p:nvSpPr>
        <p:spPr>
          <a:xfrm>
            <a:off x="3294345" y="5574556"/>
            <a:ext cx="6344565" cy="1200329"/>
          </a:xfrm>
          <a:prstGeom prst="rect">
            <a:avLst/>
          </a:prstGeom>
          <a:solidFill>
            <a:schemeClr val="accent5">
              <a:lumMod val="20000"/>
              <a:lumOff val="80000"/>
            </a:schemeClr>
          </a:solidFill>
        </p:spPr>
        <p:txBody>
          <a:bodyPr wrap="square" rtlCol="0">
            <a:spAutoFit/>
          </a:bodyPr>
          <a:lstStyle/>
          <a:p>
            <a:r>
              <a:rPr kumimoji="1" lang="en-US" altLang="ja-JP" b="1" dirty="0">
                <a:latin typeface="Arial" panose="020B0604020202020204" pitchFamily="34" charset="0"/>
                <a:cs typeface="Arial" panose="020B0604020202020204" pitchFamily="34" charset="0"/>
              </a:rPr>
              <a:t>Mechanical recycling 22%</a:t>
            </a:r>
          </a:p>
          <a:p>
            <a:r>
              <a:rPr kumimoji="1" lang="en-US" altLang="ja-JP" b="1" dirty="0">
                <a:solidFill>
                  <a:srgbClr val="FF0000"/>
                </a:solidFill>
                <a:latin typeface="Arial" panose="020B0604020202020204" pitchFamily="34" charset="0"/>
                <a:cs typeface="Arial" panose="020B0604020202020204" pitchFamily="34" charset="0"/>
              </a:rPr>
              <a:t>Incineration with </a:t>
            </a:r>
            <a:r>
              <a:rPr lang="en-US" altLang="ja-JP" b="1" dirty="0">
                <a:solidFill>
                  <a:srgbClr val="FF0000"/>
                </a:solidFill>
                <a:latin typeface="Arial" panose="020B0604020202020204" pitchFamily="34" charset="0"/>
                <a:cs typeface="Arial" panose="020B0604020202020204" pitchFamily="34" charset="0"/>
              </a:rPr>
              <a:t>energy recovery 37%</a:t>
            </a:r>
          </a:p>
          <a:p>
            <a:r>
              <a:rPr kumimoji="1" lang="en-US" altLang="ja-JP" b="1" dirty="0">
                <a:solidFill>
                  <a:srgbClr val="FF0000"/>
                </a:solidFill>
                <a:highlight>
                  <a:srgbClr val="FFFF00"/>
                </a:highlight>
                <a:latin typeface="Arial" panose="020B0604020202020204" pitchFamily="34" charset="0"/>
                <a:cs typeface="Arial" panose="020B0604020202020204" pitchFamily="34" charset="0"/>
              </a:rPr>
              <a:t>Incineration without energy recovery 8%</a:t>
            </a:r>
          </a:p>
          <a:p>
            <a:r>
              <a:rPr lang="en-US" altLang="ja-JP" b="1" dirty="0">
                <a:solidFill>
                  <a:srgbClr val="C00000"/>
                </a:solidFill>
                <a:latin typeface="Arial" panose="020B0604020202020204" pitchFamily="34" charset="0"/>
                <a:cs typeface="Arial" panose="020B0604020202020204" pitchFamily="34" charset="0"/>
              </a:rPr>
              <a:t>Fuel (densified-refuse derived fuel/cement material) 27%</a:t>
            </a:r>
            <a:endParaRPr kumimoji="1" lang="ja-JP" alt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6640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Left Brace 73">
            <a:extLst>
              <a:ext uri="{FF2B5EF4-FFF2-40B4-BE49-F238E27FC236}">
                <a16:creationId xmlns:a16="http://schemas.microsoft.com/office/drawing/2014/main" id="{7ADAF36C-E534-9587-8316-502156F7A97E}"/>
              </a:ext>
            </a:extLst>
          </p:cNvPr>
          <p:cNvSpPr/>
          <p:nvPr/>
        </p:nvSpPr>
        <p:spPr>
          <a:xfrm rot="16200000">
            <a:off x="5951999" y="848625"/>
            <a:ext cx="288000" cy="11520000"/>
          </a:xfrm>
          <a:prstGeom prst="leftBrace">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kumimoji="1" lang="ja-JP" altLang="en-US"/>
          </a:p>
        </p:txBody>
      </p:sp>
      <p:sp>
        <p:nvSpPr>
          <p:cNvPr id="15" name="Rectangle 14">
            <a:extLst>
              <a:ext uri="{FF2B5EF4-FFF2-40B4-BE49-F238E27FC236}">
                <a16:creationId xmlns:a16="http://schemas.microsoft.com/office/drawing/2014/main" id="{AEEED467-D807-2415-405E-63E367E4D328}"/>
              </a:ext>
            </a:extLst>
          </p:cNvPr>
          <p:cNvSpPr/>
          <p:nvPr/>
        </p:nvSpPr>
        <p:spPr>
          <a:xfrm>
            <a:off x="2496000" y="245035"/>
            <a:ext cx="7200000" cy="720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1600" dirty="0">
                <a:solidFill>
                  <a:schemeClr val="tx1"/>
                </a:solidFill>
                <a:latin typeface="Arial" panose="020B0604020202020204" pitchFamily="34" charset="0"/>
                <a:cs typeface="Arial" panose="020B0604020202020204" pitchFamily="34" charset="0"/>
              </a:rPr>
              <a:t>   </a:t>
            </a:r>
            <a:endParaRPr kumimoji="1" lang="ja-JP" altLang="en-US" sz="1200" dirty="0">
              <a:solidFill>
                <a:schemeClr val="tx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33C135AF-B773-5B08-49B6-A16D4BD145FF}"/>
              </a:ext>
            </a:extLst>
          </p:cNvPr>
          <p:cNvSpPr/>
          <p:nvPr/>
        </p:nvSpPr>
        <p:spPr>
          <a:xfrm>
            <a:off x="336000" y="1266895"/>
            <a:ext cx="11520000" cy="1080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1600" dirty="0">
                <a:solidFill>
                  <a:schemeClr val="tx1"/>
                </a:solidFill>
                <a:latin typeface="Arial" panose="020B0604020202020204" pitchFamily="34" charset="0"/>
                <a:cs typeface="Arial" panose="020B0604020202020204" pitchFamily="34" charset="0"/>
              </a:rPr>
              <a:t>   Goal: To ensure material-cycle society, control consumption of natural resources, and reduce environmental load</a:t>
            </a:r>
          </a:p>
          <a:p>
            <a:endParaRPr kumimoji="1" lang="en-US" altLang="ja-JP" sz="1200" dirty="0">
              <a:solidFill>
                <a:schemeClr val="tx1"/>
              </a:solidFill>
              <a:latin typeface="Arial" panose="020B0604020202020204" pitchFamily="34" charset="0"/>
              <a:cs typeface="Arial" panose="020B0604020202020204" pitchFamily="34" charset="0"/>
            </a:endParaRPr>
          </a:p>
          <a:p>
            <a:endParaRPr kumimoji="1" lang="ja-JP" altLang="en-US" sz="1200" dirty="0">
              <a:solidFill>
                <a:schemeClr val="tx1"/>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2C7573E3-667D-55CF-DEAB-F74611345E1B}"/>
              </a:ext>
            </a:extLst>
          </p:cNvPr>
          <p:cNvSpPr/>
          <p:nvPr/>
        </p:nvSpPr>
        <p:spPr>
          <a:xfrm>
            <a:off x="3936000" y="65035"/>
            <a:ext cx="4320000" cy="360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1600" dirty="0">
                <a:latin typeface="Arial" panose="020B0604020202020204" pitchFamily="34" charset="0"/>
                <a:cs typeface="Arial" panose="020B0604020202020204" pitchFamily="34" charset="0"/>
              </a:rPr>
              <a:t>Basic Environment Act </a:t>
            </a:r>
            <a:r>
              <a:rPr kumimoji="1" lang="en-US" altLang="ja-JP" sz="1200" dirty="0">
                <a:latin typeface="Arial" panose="020B0604020202020204" pitchFamily="34" charset="0"/>
                <a:cs typeface="Arial" panose="020B0604020202020204" pitchFamily="34" charset="0"/>
              </a:rPr>
              <a:t>(enacted Nov.1993)</a:t>
            </a:r>
            <a:endParaRPr kumimoji="1" lang="ja-JP" altLang="en-US" sz="1600" dirty="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2A70BC9D-ED08-CCFD-689F-6B17B9CC9DAE}"/>
              </a:ext>
            </a:extLst>
          </p:cNvPr>
          <p:cNvSpPr/>
          <p:nvPr/>
        </p:nvSpPr>
        <p:spPr>
          <a:xfrm>
            <a:off x="1056000" y="1086895"/>
            <a:ext cx="10080000" cy="360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1600" dirty="0">
                <a:latin typeface="Arial" panose="020B0604020202020204" pitchFamily="34" charset="0"/>
                <a:cs typeface="Arial" panose="020B0604020202020204" pitchFamily="34" charset="0"/>
              </a:rPr>
              <a:t>The Basic Act for Establishing a Sound Material-Cycle Society (aka. Basic Framework Act) </a:t>
            </a:r>
            <a:r>
              <a:rPr kumimoji="1" lang="en-US" altLang="ja-JP" sz="1200" dirty="0">
                <a:latin typeface="Arial" panose="020B0604020202020204" pitchFamily="34" charset="0"/>
                <a:cs typeface="Arial" panose="020B0604020202020204" pitchFamily="34" charset="0"/>
              </a:rPr>
              <a:t>(enacted May 2000)</a:t>
            </a:r>
            <a:endParaRPr kumimoji="1" lang="ja-JP" altLang="en-US" sz="1600" dirty="0">
              <a:latin typeface="Arial" panose="020B0604020202020204" pitchFamily="34" charset="0"/>
              <a:cs typeface="Arial" panose="020B0604020202020204" pitchFamily="34" charset="0"/>
            </a:endParaRPr>
          </a:p>
        </p:txBody>
      </p:sp>
      <p:sp>
        <p:nvSpPr>
          <p:cNvPr id="14" name="Flowchart: Terminator 13">
            <a:extLst>
              <a:ext uri="{FF2B5EF4-FFF2-40B4-BE49-F238E27FC236}">
                <a16:creationId xmlns:a16="http://schemas.microsoft.com/office/drawing/2014/main" id="{49853D77-FB67-757D-21CE-193DD118BF89}"/>
              </a:ext>
            </a:extLst>
          </p:cNvPr>
          <p:cNvSpPr/>
          <p:nvPr/>
        </p:nvSpPr>
        <p:spPr>
          <a:xfrm>
            <a:off x="1056000" y="1826559"/>
            <a:ext cx="10080000" cy="360000"/>
          </a:xfrm>
          <a:prstGeom prst="flowChartTerminator">
            <a:avLst/>
          </a:prstGeom>
          <a:solidFill>
            <a:srgbClr val="FFFFCC"/>
          </a:solidFill>
          <a:ln>
            <a:noFill/>
          </a:ln>
        </p:spPr>
        <p:style>
          <a:lnRef idx="2">
            <a:schemeClr val="accent4"/>
          </a:lnRef>
          <a:fillRef idx="1">
            <a:schemeClr val="lt1"/>
          </a:fillRef>
          <a:effectRef idx="0">
            <a:schemeClr val="accent4"/>
          </a:effectRef>
          <a:fontRef idx="minor">
            <a:schemeClr val="dk1"/>
          </a:fontRef>
        </p:style>
        <p:txBody>
          <a:bodyPr lIns="0" tIns="0" rIns="0" bIns="0" rtlCol="0" anchor="ctr"/>
          <a:lstStyle/>
          <a:p>
            <a:pPr algn="ctr"/>
            <a:r>
              <a:rPr kumimoji="1" lang="en-US" altLang="ja-JP" sz="1600" dirty="0">
                <a:latin typeface="Arial" panose="020B0604020202020204" pitchFamily="34" charset="0"/>
                <a:cs typeface="Arial" panose="020B0604020202020204" pitchFamily="34" charset="0"/>
              </a:rPr>
              <a:t>The Fundamental Plan for Establishing a Sound-Material Cycle Society </a:t>
            </a:r>
          </a:p>
          <a:p>
            <a:pPr algn="ctr"/>
            <a:r>
              <a:rPr kumimoji="1" lang="en-US" altLang="ja-JP" sz="1200" dirty="0">
                <a:latin typeface="Arial" panose="020B0604020202020204" pitchFamily="34" charset="0"/>
                <a:cs typeface="Arial" panose="020B0604020202020204" pitchFamily="34" charset="0"/>
              </a:rPr>
              <a:t>(enacted Mar.2003, revised </a:t>
            </a:r>
            <a:r>
              <a:rPr lang="en-US" altLang="ja-JP" sz="1200" dirty="0">
                <a:latin typeface="Arial" panose="020B0604020202020204" pitchFamily="34" charset="0"/>
                <a:cs typeface="Arial" panose="020B0604020202020204" pitchFamily="34" charset="0"/>
              </a:rPr>
              <a:t>approximately every five years.</a:t>
            </a:r>
            <a:r>
              <a:rPr kumimoji="1" lang="en-US" altLang="ja-JP" sz="1200" dirty="0">
                <a:latin typeface="Arial" panose="020B0604020202020204" pitchFamily="34" charset="0"/>
                <a:cs typeface="Arial" panose="020B0604020202020204" pitchFamily="34" charset="0"/>
              </a:rPr>
              <a:t>)</a:t>
            </a:r>
            <a:endParaRPr kumimoji="1" lang="ja-JP" altLang="en-US" sz="1600" dirty="0">
              <a:latin typeface="Arial" panose="020B0604020202020204" pitchFamily="34" charset="0"/>
              <a:cs typeface="Arial" panose="020B0604020202020204" pitchFamily="34" charset="0"/>
            </a:endParaRPr>
          </a:p>
        </p:txBody>
      </p:sp>
      <p:sp>
        <p:nvSpPr>
          <p:cNvPr id="16" name="Flowchart: Terminator 15">
            <a:extLst>
              <a:ext uri="{FF2B5EF4-FFF2-40B4-BE49-F238E27FC236}">
                <a16:creationId xmlns:a16="http://schemas.microsoft.com/office/drawing/2014/main" id="{3B55856F-E4D3-1ECD-C61F-FB5C5DD5E3E5}"/>
              </a:ext>
            </a:extLst>
          </p:cNvPr>
          <p:cNvSpPr/>
          <p:nvPr/>
        </p:nvSpPr>
        <p:spPr>
          <a:xfrm>
            <a:off x="2856000" y="507487"/>
            <a:ext cx="6480000" cy="360000"/>
          </a:xfrm>
          <a:prstGeom prst="flowChartTerminator">
            <a:avLst/>
          </a:prstGeom>
          <a:solidFill>
            <a:srgbClr val="FFFFCC"/>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1600" dirty="0">
                <a:latin typeface="Arial" panose="020B0604020202020204" pitchFamily="34" charset="0"/>
                <a:cs typeface="Arial" panose="020B0604020202020204" pitchFamily="34" charset="0"/>
              </a:rPr>
              <a:t>Basic Environment Plan </a:t>
            </a:r>
          </a:p>
          <a:p>
            <a:pPr algn="ctr"/>
            <a:r>
              <a:rPr kumimoji="1" lang="en-US" altLang="ja-JP" sz="1200" dirty="0">
                <a:latin typeface="Arial" panose="020B0604020202020204" pitchFamily="34" charset="0"/>
                <a:cs typeface="Arial" panose="020B0604020202020204" pitchFamily="34" charset="0"/>
              </a:rPr>
              <a:t>(enacted Nov.1993, revised </a:t>
            </a:r>
            <a:r>
              <a:rPr lang="en-US" altLang="ja-JP" sz="1200" dirty="0">
                <a:latin typeface="Arial" panose="020B0604020202020204" pitchFamily="34" charset="0"/>
                <a:cs typeface="Arial" panose="020B0604020202020204" pitchFamily="34" charset="0"/>
              </a:rPr>
              <a:t>approximately every five years.</a:t>
            </a:r>
            <a:r>
              <a:rPr kumimoji="1" lang="en-US" altLang="ja-JP" sz="1200" dirty="0">
                <a:latin typeface="Arial" panose="020B0604020202020204" pitchFamily="34" charset="0"/>
                <a:cs typeface="Arial" panose="020B0604020202020204" pitchFamily="34" charset="0"/>
              </a:rPr>
              <a:t>)</a:t>
            </a:r>
            <a:endParaRPr kumimoji="1" lang="ja-JP" altLang="en-US" sz="1600" dirty="0">
              <a:latin typeface="Arial" panose="020B0604020202020204" pitchFamily="34" charset="0"/>
              <a:cs typeface="Arial" panose="020B0604020202020204" pitchFamily="34" charset="0"/>
            </a:endParaRPr>
          </a:p>
        </p:txBody>
      </p:sp>
      <p:cxnSp>
        <p:nvCxnSpPr>
          <p:cNvPr id="19" name="Straight Connector 18">
            <a:extLst>
              <a:ext uri="{FF2B5EF4-FFF2-40B4-BE49-F238E27FC236}">
                <a16:creationId xmlns:a16="http://schemas.microsoft.com/office/drawing/2014/main" id="{855A54A5-9854-8553-0979-EB49CF9EDE71}"/>
              </a:ext>
            </a:extLst>
          </p:cNvPr>
          <p:cNvCxnSpPr>
            <a:stCxn id="15" idx="2"/>
            <a:endCxn id="12" idx="0"/>
          </p:cNvCxnSpPr>
          <p:nvPr/>
        </p:nvCxnSpPr>
        <p:spPr>
          <a:xfrm>
            <a:off x="6096000" y="965035"/>
            <a:ext cx="0" cy="121860"/>
          </a:xfrm>
          <a:prstGeom prst="line">
            <a:avLst/>
          </a:prstGeom>
        </p:spPr>
        <p:style>
          <a:lnRef idx="2">
            <a:schemeClr val="dk1"/>
          </a:lnRef>
          <a:fillRef idx="0">
            <a:schemeClr val="dk1"/>
          </a:fillRef>
          <a:effectRef idx="1">
            <a:schemeClr val="dk1"/>
          </a:effectRef>
          <a:fontRef idx="minor">
            <a:schemeClr val="tx1"/>
          </a:fontRef>
        </p:style>
      </p:cxnSp>
      <p:cxnSp>
        <p:nvCxnSpPr>
          <p:cNvPr id="28" name="Connector: Elbow 27">
            <a:extLst>
              <a:ext uri="{FF2B5EF4-FFF2-40B4-BE49-F238E27FC236}">
                <a16:creationId xmlns:a16="http://schemas.microsoft.com/office/drawing/2014/main" id="{F7930BEA-208D-C575-EA23-909FA6C1ABF9}"/>
              </a:ext>
            </a:extLst>
          </p:cNvPr>
          <p:cNvCxnSpPr>
            <a:cxnSpLocks/>
            <a:stCxn id="21" idx="0"/>
            <a:endCxn id="13" idx="2"/>
          </p:cNvCxnSpPr>
          <p:nvPr/>
        </p:nvCxnSpPr>
        <p:spPr>
          <a:xfrm rot="5400000" flipH="1" flipV="1">
            <a:off x="4143360" y="1059536"/>
            <a:ext cx="665280" cy="3239999"/>
          </a:xfrm>
          <a:prstGeom prst="bentConnector3">
            <a:avLst/>
          </a:prstGeom>
        </p:spPr>
        <p:style>
          <a:lnRef idx="2">
            <a:schemeClr val="dk1"/>
          </a:lnRef>
          <a:fillRef idx="0">
            <a:schemeClr val="dk1"/>
          </a:fillRef>
          <a:effectRef idx="1">
            <a:schemeClr val="dk1"/>
          </a:effectRef>
          <a:fontRef idx="minor">
            <a:schemeClr val="tx1"/>
          </a:fontRef>
        </p:style>
      </p:cxnSp>
      <p:cxnSp>
        <p:nvCxnSpPr>
          <p:cNvPr id="29" name="Connector: Elbow 28">
            <a:extLst>
              <a:ext uri="{FF2B5EF4-FFF2-40B4-BE49-F238E27FC236}">
                <a16:creationId xmlns:a16="http://schemas.microsoft.com/office/drawing/2014/main" id="{D3510734-CB76-B4BB-AAF8-655F1C78DF22}"/>
              </a:ext>
            </a:extLst>
          </p:cNvPr>
          <p:cNvCxnSpPr>
            <a:cxnSpLocks/>
            <a:stCxn id="25" idx="0"/>
            <a:endCxn id="13" idx="2"/>
          </p:cNvCxnSpPr>
          <p:nvPr/>
        </p:nvCxnSpPr>
        <p:spPr>
          <a:xfrm rot="16200000" flipV="1">
            <a:off x="7383360" y="1059535"/>
            <a:ext cx="665280" cy="3240000"/>
          </a:xfrm>
          <a:prstGeom prst="bentConnector3">
            <a:avLst>
              <a:gd name="adj1" fmla="val 50000"/>
            </a:avLst>
          </a:prstGeom>
        </p:spPr>
        <p:style>
          <a:lnRef idx="2">
            <a:schemeClr val="dk1"/>
          </a:lnRef>
          <a:fillRef idx="0">
            <a:schemeClr val="dk1"/>
          </a:fillRef>
          <a:effectRef idx="1">
            <a:schemeClr val="dk1"/>
          </a:effectRef>
          <a:fontRef idx="minor">
            <a:schemeClr val="tx1"/>
          </a:fontRef>
        </p:style>
      </p:cxnSp>
      <p:graphicFrame>
        <p:nvGraphicFramePr>
          <p:cNvPr id="45" name="Table 44">
            <a:extLst>
              <a:ext uri="{FF2B5EF4-FFF2-40B4-BE49-F238E27FC236}">
                <a16:creationId xmlns:a16="http://schemas.microsoft.com/office/drawing/2014/main" id="{C4D61B78-763E-FECB-965F-B66FD6FE7522}"/>
              </a:ext>
            </a:extLst>
          </p:cNvPr>
          <p:cNvGraphicFramePr>
            <a:graphicFrameLocks noGrp="1"/>
          </p:cNvGraphicFramePr>
          <p:nvPr/>
        </p:nvGraphicFramePr>
        <p:xfrm>
          <a:off x="9990038" y="3300175"/>
          <a:ext cx="1865961" cy="1097280"/>
        </p:xfrm>
        <a:graphic>
          <a:graphicData uri="http://schemas.openxmlformats.org/drawingml/2006/table">
            <a:tbl>
              <a:tblPr firstRow="1" bandRow="1">
                <a:tableStyleId>{5940675A-B579-460E-94D1-54222C63F5DA}</a:tableStyleId>
              </a:tblPr>
              <a:tblGrid>
                <a:gridCol w="756000">
                  <a:extLst>
                    <a:ext uri="{9D8B030D-6E8A-4147-A177-3AD203B41FA5}">
                      <a16:colId xmlns:a16="http://schemas.microsoft.com/office/drawing/2014/main" val="1754061516"/>
                    </a:ext>
                  </a:extLst>
                </a:gridCol>
                <a:gridCol w="353961">
                  <a:extLst>
                    <a:ext uri="{9D8B030D-6E8A-4147-A177-3AD203B41FA5}">
                      <a16:colId xmlns:a16="http://schemas.microsoft.com/office/drawing/2014/main" val="3282276984"/>
                    </a:ext>
                  </a:extLst>
                </a:gridCol>
                <a:gridCol w="756000">
                  <a:extLst>
                    <a:ext uri="{9D8B030D-6E8A-4147-A177-3AD203B41FA5}">
                      <a16:colId xmlns:a16="http://schemas.microsoft.com/office/drawing/2014/main" val="370135162"/>
                    </a:ext>
                  </a:extLst>
                </a:gridCol>
              </a:tblGrid>
              <a:tr h="252000">
                <a:tc>
                  <a:txBody>
                    <a:bodyPr/>
                    <a:lstStyle/>
                    <a:p>
                      <a:pPr algn="ct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1" lang="en-US" altLang="ja-JP" sz="1200" dirty="0">
                          <a:latin typeface="Arial" panose="020B0604020202020204" pitchFamily="34" charset="0"/>
                          <a:cs typeface="Arial" panose="020B0604020202020204" pitchFamily="34" charset="0"/>
                        </a:rPr>
                        <a:t>Reduce</a:t>
                      </a: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04041624"/>
                  </a:ext>
                </a:extLst>
              </a:tr>
              <a:tr h="252000">
                <a:tc>
                  <a:txBody>
                    <a:bodyPr/>
                    <a:lstStyle/>
                    <a:p>
                      <a:pPr algn="ctr"/>
                      <a:r>
                        <a:rPr kumimoji="1" lang="en-US" altLang="ja-JP" sz="1200" dirty="0">
                          <a:latin typeface="Arial" panose="020B0604020202020204" pitchFamily="34" charset="0"/>
                          <a:cs typeface="Arial" panose="020B0604020202020204" pitchFamily="34" charset="0"/>
                        </a:rPr>
                        <a:t>Recycle</a:t>
                      </a: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1200" dirty="0">
                          <a:latin typeface="Arial" panose="020B0604020202020204" pitchFamily="34" charset="0"/>
                          <a:cs typeface="Arial" panose="020B0604020202020204" pitchFamily="34" charset="0"/>
                        </a:rPr>
                        <a: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1" lang="en-US" altLang="ja-JP" sz="1200" dirty="0">
                          <a:latin typeface="Arial" panose="020B0604020202020204" pitchFamily="34" charset="0"/>
                          <a:cs typeface="Arial" panose="020B0604020202020204" pitchFamily="34" charset="0"/>
                        </a:rPr>
                        <a:t>Reuse</a:t>
                      </a: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72639353"/>
                  </a:ext>
                </a:extLst>
              </a:tr>
              <a:tr h="252000">
                <a:tc>
                  <a:txBody>
                    <a:bodyPr/>
                    <a:lstStyle/>
                    <a:p>
                      <a:pPr algn="ctr"/>
                      <a:r>
                        <a:rPr kumimoji="1" lang="en-US" altLang="ja-JP" sz="1200" dirty="0">
                          <a:latin typeface="Arial" panose="020B0604020202020204" pitchFamily="34" charset="0"/>
                          <a:cs typeface="Arial" panose="020B0604020202020204" pitchFamily="34" charset="0"/>
                        </a:rPr>
                        <a:t>(1R)</a:t>
                      </a: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sz="120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1" lang="en-US" altLang="ja-JP" sz="1200" dirty="0">
                          <a:latin typeface="Arial" panose="020B0604020202020204" pitchFamily="34" charset="0"/>
                          <a:cs typeface="Arial" panose="020B0604020202020204" pitchFamily="34" charset="0"/>
                        </a:rPr>
                        <a:t>Recycle</a:t>
                      </a: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71920741"/>
                  </a:ext>
                </a:extLst>
              </a:tr>
              <a:tr h="252000">
                <a:tc>
                  <a:txBody>
                    <a:bodyPr/>
                    <a:lstStyle/>
                    <a:p>
                      <a:pPr algn="ct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kumimoji="1" lang="en-US" altLang="ja-JP" sz="1200" dirty="0">
                          <a:latin typeface="Arial" panose="020B0604020202020204" pitchFamily="34" charset="0"/>
                          <a:cs typeface="Arial" panose="020B0604020202020204" pitchFamily="34" charset="0"/>
                        </a:rPr>
                        <a:t>(3R)</a:t>
                      </a:r>
                      <a:endParaRPr kumimoji="1" lang="ja-JP" altLang="en-US" sz="1200" dirty="0">
                        <a:latin typeface="Arial" panose="020B0604020202020204" pitchFamily="34" charset="0"/>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4134003496"/>
                  </a:ext>
                </a:extLst>
              </a:tr>
            </a:tbl>
          </a:graphicData>
        </a:graphic>
      </p:graphicFrame>
      <p:sp>
        <p:nvSpPr>
          <p:cNvPr id="46" name="TextBox 45">
            <a:extLst>
              <a:ext uri="{FF2B5EF4-FFF2-40B4-BE49-F238E27FC236}">
                <a16:creationId xmlns:a16="http://schemas.microsoft.com/office/drawing/2014/main" id="{58383031-EC9A-D498-9080-0C7BDE36124C}"/>
              </a:ext>
            </a:extLst>
          </p:cNvPr>
          <p:cNvSpPr txBox="1"/>
          <p:nvPr/>
        </p:nvSpPr>
        <p:spPr>
          <a:xfrm>
            <a:off x="2856000" y="2346172"/>
            <a:ext cx="2763898" cy="338554"/>
          </a:xfrm>
          <a:prstGeom prst="rect">
            <a:avLst/>
          </a:prstGeom>
          <a:noFill/>
        </p:spPr>
        <p:txBody>
          <a:bodyPr wrap="none" rtlCol="0">
            <a:spAutoFit/>
          </a:bodyPr>
          <a:lstStyle/>
          <a:p>
            <a:pPr algn="ctr"/>
            <a:r>
              <a:rPr kumimoji="1" lang="en-US" altLang="ja-JP" sz="1600" dirty="0">
                <a:latin typeface="Arial" panose="020B0604020202020204" pitchFamily="34" charset="0"/>
                <a:cs typeface="Arial" panose="020B0604020202020204" pitchFamily="34" charset="0"/>
              </a:rPr>
              <a:t>Appropriate waste treatment</a:t>
            </a:r>
            <a:endParaRPr kumimoji="1" lang="ja-JP" altLang="en-US" sz="1600" dirty="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6EEC1E09-5BED-EFC8-4524-34A569B455DE}"/>
              </a:ext>
            </a:extLst>
          </p:cNvPr>
          <p:cNvSpPr txBox="1"/>
          <p:nvPr/>
        </p:nvSpPr>
        <p:spPr>
          <a:xfrm>
            <a:off x="7121931" y="2349419"/>
            <a:ext cx="2214069" cy="338554"/>
          </a:xfrm>
          <a:prstGeom prst="rect">
            <a:avLst/>
          </a:prstGeom>
          <a:noFill/>
        </p:spPr>
        <p:txBody>
          <a:bodyPr wrap="none" rtlCol="0">
            <a:spAutoFit/>
          </a:bodyPr>
          <a:lstStyle/>
          <a:p>
            <a:pPr algn="ctr"/>
            <a:r>
              <a:rPr kumimoji="1" lang="en-US" altLang="ja-JP" sz="1600" dirty="0">
                <a:latin typeface="Arial" panose="020B0604020202020204" pitchFamily="34" charset="0"/>
                <a:cs typeface="Arial" panose="020B0604020202020204" pitchFamily="34" charset="0"/>
              </a:rPr>
              <a:t>Promotion of recycling</a:t>
            </a:r>
            <a:endParaRPr kumimoji="1" lang="ja-JP" altLang="en-US" sz="1600" dirty="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30D3B1C7-3AC7-3BFE-CF2A-6D046AB3B050}"/>
              </a:ext>
            </a:extLst>
          </p:cNvPr>
          <p:cNvSpPr/>
          <p:nvPr/>
        </p:nvSpPr>
        <p:spPr>
          <a:xfrm>
            <a:off x="336000" y="4582173"/>
            <a:ext cx="11520000" cy="1800000"/>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endParaRPr kumimoji="1" lang="en-US" altLang="ja-JP" sz="1200" dirty="0">
              <a:solidFill>
                <a:schemeClr val="tx1"/>
              </a:solidFill>
              <a:latin typeface="Arial" panose="020B0604020202020204" pitchFamily="34" charset="0"/>
              <a:cs typeface="Arial" panose="020B0604020202020204" pitchFamily="34" charset="0"/>
            </a:endParaRPr>
          </a:p>
          <a:p>
            <a:endParaRPr kumimoji="1" lang="ja-JP" altLang="en-US" sz="1200" dirty="0">
              <a:solidFill>
                <a:schemeClr val="tx1"/>
              </a:solidFill>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AA44E8FE-2DAF-F1A8-4757-718A91A30F55}"/>
              </a:ext>
            </a:extLst>
          </p:cNvPr>
          <p:cNvSpPr/>
          <p:nvPr/>
        </p:nvSpPr>
        <p:spPr>
          <a:xfrm>
            <a:off x="2537202" y="4432450"/>
            <a:ext cx="7397420" cy="360000"/>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1600" dirty="0">
                <a:latin typeface="Arial" panose="020B0604020202020204" pitchFamily="34" charset="0"/>
                <a:cs typeface="Arial" panose="020B0604020202020204" pitchFamily="34" charset="0"/>
              </a:rPr>
              <a:t>Acts in accordance with the properties of individual products and materials</a:t>
            </a:r>
            <a:endParaRPr kumimoji="1" lang="ja-JP" altLang="en-US" sz="1600" dirty="0">
              <a:latin typeface="Arial" panose="020B0604020202020204" pitchFamily="34" charset="0"/>
              <a:cs typeface="Arial" panose="020B0604020202020204" pitchFamily="34" charset="0"/>
            </a:endParaRPr>
          </a:p>
        </p:txBody>
      </p:sp>
      <p:sp>
        <p:nvSpPr>
          <p:cNvPr id="53" name="Rectangle: Rounded Corners 52">
            <a:extLst>
              <a:ext uri="{FF2B5EF4-FFF2-40B4-BE49-F238E27FC236}">
                <a16:creationId xmlns:a16="http://schemas.microsoft.com/office/drawing/2014/main" id="{E5A61B26-EB3F-CC89-D597-121AD842C3A8}"/>
              </a:ext>
            </a:extLst>
          </p:cNvPr>
          <p:cNvSpPr/>
          <p:nvPr/>
        </p:nvSpPr>
        <p:spPr>
          <a:xfrm>
            <a:off x="432618" y="5553179"/>
            <a:ext cx="1440000" cy="7200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000" dirty="0">
                <a:solidFill>
                  <a:schemeClr val="tx1"/>
                </a:solidFill>
                <a:latin typeface="Arial" panose="020B0604020202020204" pitchFamily="34" charset="0"/>
                <a:cs typeface="Arial" panose="020B0604020202020204" pitchFamily="34" charset="0"/>
              </a:rPr>
              <a:t>Bottles (glass/PET), Containers (paper/plastic), etc.</a:t>
            </a:r>
            <a:endParaRPr kumimoji="1" lang="ja-JP" altLang="en-US" sz="1000" dirty="0">
              <a:solidFill>
                <a:schemeClr val="tx1"/>
              </a:solidFill>
              <a:latin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88DF1FA1-70AA-CECC-3AC9-0F16B9378E49}"/>
              </a:ext>
            </a:extLst>
          </p:cNvPr>
          <p:cNvSpPr/>
          <p:nvPr/>
        </p:nvSpPr>
        <p:spPr>
          <a:xfrm>
            <a:off x="432618" y="4750727"/>
            <a:ext cx="1440000" cy="720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1000" dirty="0">
                <a:latin typeface="Arial" panose="020B0604020202020204" pitchFamily="34" charset="0"/>
                <a:cs typeface="Arial" panose="020B0604020202020204" pitchFamily="34" charset="0"/>
              </a:rPr>
              <a:t>Containers and Packaging</a:t>
            </a:r>
            <a:br>
              <a:rPr kumimoji="1" lang="en-US" altLang="ja-JP" sz="1000" dirty="0">
                <a:latin typeface="Arial" panose="020B0604020202020204" pitchFamily="34" charset="0"/>
                <a:cs typeface="Arial" panose="020B0604020202020204" pitchFamily="34" charset="0"/>
              </a:rPr>
            </a:br>
            <a:r>
              <a:rPr kumimoji="1" lang="en-US" altLang="ja-JP" sz="1000" dirty="0">
                <a:latin typeface="Arial" panose="020B0604020202020204" pitchFamily="34" charset="0"/>
                <a:cs typeface="Arial" panose="020B0604020202020204" pitchFamily="34" charset="0"/>
              </a:rPr>
              <a:t>Recycling Act</a:t>
            </a:r>
          </a:p>
          <a:p>
            <a:pPr algn="ctr"/>
            <a:r>
              <a:rPr lang="en-US" altLang="ja-JP" sz="1000" dirty="0">
                <a:latin typeface="Arial" panose="020B0604020202020204" pitchFamily="34" charset="0"/>
                <a:cs typeface="Arial" panose="020B0604020202020204" pitchFamily="34" charset="0"/>
              </a:rPr>
              <a:t>(enacted Jun.1995)</a:t>
            </a:r>
            <a:endParaRPr kumimoji="1" lang="ja-JP" altLang="en-US" sz="1000" dirty="0">
              <a:latin typeface="Arial" panose="020B0604020202020204" pitchFamily="34" charset="0"/>
              <a:cs typeface="Arial" panose="020B0604020202020204" pitchFamily="34" charset="0"/>
            </a:endParaRPr>
          </a:p>
        </p:txBody>
      </p:sp>
      <p:sp>
        <p:nvSpPr>
          <p:cNvPr id="55" name="Rectangle: Rounded Corners 54">
            <a:extLst>
              <a:ext uri="{FF2B5EF4-FFF2-40B4-BE49-F238E27FC236}">
                <a16:creationId xmlns:a16="http://schemas.microsoft.com/office/drawing/2014/main" id="{B33E59E4-9025-A593-5EB1-A0E297B30FCA}"/>
              </a:ext>
            </a:extLst>
          </p:cNvPr>
          <p:cNvSpPr/>
          <p:nvPr/>
        </p:nvSpPr>
        <p:spPr>
          <a:xfrm>
            <a:off x="2080412" y="5553179"/>
            <a:ext cx="1440000" cy="7200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000" dirty="0">
                <a:solidFill>
                  <a:schemeClr val="tx1"/>
                </a:solidFill>
                <a:latin typeface="Arial" panose="020B0604020202020204" pitchFamily="34" charset="0"/>
                <a:cs typeface="Arial" panose="020B0604020202020204" pitchFamily="34" charset="0"/>
              </a:rPr>
              <a:t>Air conditioners,</a:t>
            </a:r>
            <a:br>
              <a:rPr kumimoji="1" lang="en-US" altLang="ja-JP" sz="1000" dirty="0">
                <a:solidFill>
                  <a:schemeClr val="tx1"/>
                </a:solidFill>
                <a:latin typeface="Arial" panose="020B0604020202020204" pitchFamily="34" charset="0"/>
                <a:cs typeface="Arial" panose="020B0604020202020204" pitchFamily="34" charset="0"/>
              </a:rPr>
            </a:br>
            <a:r>
              <a:rPr kumimoji="1" lang="en-US" altLang="ja-JP" sz="1000" dirty="0">
                <a:solidFill>
                  <a:schemeClr val="tx1"/>
                </a:solidFill>
                <a:latin typeface="Arial" panose="020B0604020202020204" pitchFamily="34" charset="0"/>
                <a:cs typeface="Arial" panose="020B0604020202020204" pitchFamily="34" charset="0"/>
              </a:rPr>
              <a:t>Refrigerators, Freezers,</a:t>
            </a:r>
            <a:br>
              <a:rPr kumimoji="1" lang="en-US" altLang="ja-JP" sz="1000" dirty="0">
                <a:solidFill>
                  <a:schemeClr val="tx1"/>
                </a:solidFill>
                <a:latin typeface="Arial" panose="020B0604020202020204" pitchFamily="34" charset="0"/>
                <a:cs typeface="Arial" panose="020B0604020202020204" pitchFamily="34" charset="0"/>
              </a:rPr>
            </a:br>
            <a:r>
              <a:rPr kumimoji="1" lang="en-US" altLang="ja-JP" sz="1000" dirty="0">
                <a:solidFill>
                  <a:schemeClr val="tx1"/>
                </a:solidFill>
                <a:latin typeface="Arial" panose="020B0604020202020204" pitchFamily="34" charset="0"/>
                <a:cs typeface="Arial" panose="020B0604020202020204" pitchFamily="34" charset="0"/>
              </a:rPr>
              <a:t>Washing/Drying Machines , TVs</a:t>
            </a:r>
            <a:endParaRPr kumimoji="1" lang="ja-JP" altLang="en-US" sz="1000" dirty="0">
              <a:solidFill>
                <a:schemeClr val="tx1"/>
              </a:solidFill>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5B66AADC-51E0-668B-ABC4-148B48005A3E}"/>
              </a:ext>
            </a:extLst>
          </p:cNvPr>
          <p:cNvSpPr/>
          <p:nvPr/>
        </p:nvSpPr>
        <p:spPr>
          <a:xfrm>
            <a:off x="2080412" y="4750727"/>
            <a:ext cx="1440000" cy="720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1000" dirty="0">
                <a:latin typeface="Arial" panose="020B0604020202020204" pitchFamily="34" charset="0"/>
                <a:cs typeface="Arial" panose="020B0604020202020204" pitchFamily="34" charset="0"/>
              </a:rPr>
              <a:t>Home Appliance Recycling Act</a:t>
            </a:r>
          </a:p>
          <a:p>
            <a:pPr algn="ctr"/>
            <a:r>
              <a:rPr lang="en-US" altLang="ja-JP" sz="1000" dirty="0">
                <a:latin typeface="Arial" panose="020B0604020202020204" pitchFamily="34" charset="0"/>
                <a:cs typeface="Arial" panose="020B0604020202020204" pitchFamily="34" charset="0"/>
              </a:rPr>
              <a:t>(enacted May 1998)</a:t>
            </a:r>
            <a:endParaRPr kumimoji="1" lang="ja-JP" altLang="en-US" sz="1000" dirty="0">
              <a:latin typeface="Arial" panose="020B0604020202020204" pitchFamily="34" charset="0"/>
              <a:cs typeface="Arial" panose="020B0604020202020204" pitchFamily="34" charset="0"/>
            </a:endParaRPr>
          </a:p>
        </p:txBody>
      </p:sp>
      <p:sp>
        <p:nvSpPr>
          <p:cNvPr id="57" name="Rectangle: Rounded Corners 56">
            <a:extLst>
              <a:ext uri="{FF2B5EF4-FFF2-40B4-BE49-F238E27FC236}">
                <a16:creationId xmlns:a16="http://schemas.microsoft.com/office/drawing/2014/main" id="{032A698D-C4D1-9A91-8A21-048FD57B3879}"/>
              </a:ext>
            </a:extLst>
          </p:cNvPr>
          <p:cNvSpPr/>
          <p:nvPr/>
        </p:nvSpPr>
        <p:spPr>
          <a:xfrm>
            <a:off x="10319382" y="5553179"/>
            <a:ext cx="1440000" cy="7200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000" dirty="0">
                <a:solidFill>
                  <a:schemeClr val="tx1"/>
                </a:solidFill>
                <a:latin typeface="Arial" panose="020B0604020202020204" pitchFamily="34" charset="0"/>
                <a:cs typeface="Arial" panose="020B0604020202020204" pitchFamily="34" charset="0"/>
              </a:rPr>
              <a:t>Plastic products,</a:t>
            </a:r>
          </a:p>
          <a:p>
            <a:pPr algn="ctr"/>
            <a:r>
              <a:rPr lang="en-US" altLang="ja-JP" sz="1000" dirty="0">
                <a:solidFill>
                  <a:schemeClr val="tx1"/>
                </a:solidFill>
                <a:latin typeface="Arial" panose="020B0604020202020204" pitchFamily="34" charset="0"/>
                <a:cs typeface="Arial" panose="020B0604020202020204" pitchFamily="34" charset="0"/>
              </a:rPr>
              <a:t>Single-use plastics, etc.</a:t>
            </a:r>
            <a:endParaRPr kumimoji="1" lang="ja-JP" altLang="en-US" sz="1000" dirty="0">
              <a:solidFill>
                <a:schemeClr val="tx1"/>
              </a:solidFill>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EDEFD249-1398-C6F7-4CF2-BEB8F3FB36B9}"/>
              </a:ext>
            </a:extLst>
          </p:cNvPr>
          <p:cNvSpPr/>
          <p:nvPr/>
        </p:nvSpPr>
        <p:spPr>
          <a:xfrm>
            <a:off x="10319382" y="4750727"/>
            <a:ext cx="1440000" cy="720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1000" dirty="0">
                <a:latin typeface="Arial" panose="020B0604020202020204" pitchFamily="34" charset="0"/>
                <a:cs typeface="Arial" panose="020B0604020202020204" pitchFamily="34" charset="0"/>
              </a:rPr>
              <a:t>Plastic Resource Circulation Act</a:t>
            </a:r>
          </a:p>
          <a:p>
            <a:pPr algn="ctr"/>
            <a:r>
              <a:rPr lang="en-US" altLang="ja-JP" sz="1000" dirty="0">
                <a:latin typeface="Arial" panose="020B0604020202020204" pitchFamily="34" charset="0"/>
                <a:cs typeface="Arial" panose="020B0604020202020204" pitchFamily="34" charset="0"/>
              </a:rPr>
              <a:t>(enacted Apr.2022)</a:t>
            </a:r>
            <a:endParaRPr kumimoji="1" lang="ja-JP" altLang="en-US" sz="1000" dirty="0">
              <a:latin typeface="Arial" panose="020B0604020202020204" pitchFamily="34" charset="0"/>
              <a:cs typeface="Arial" panose="020B0604020202020204" pitchFamily="34" charset="0"/>
            </a:endParaRPr>
          </a:p>
        </p:txBody>
      </p:sp>
      <p:sp>
        <p:nvSpPr>
          <p:cNvPr id="59" name="Rectangle: Rounded Corners 58">
            <a:extLst>
              <a:ext uri="{FF2B5EF4-FFF2-40B4-BE49-F238E27FC236}">
                <a16:creationId xmlns:a16="http://schemas.microsoft.com/office/drawing/2014/main" id="{BC51D438-5844-60B6-B232-17B5DBAC9487}"/>
              </a:ext>
            </a:extLst>
          </p:cNvPr>
          <p:cNvSpPr/>
          <p:nvPr/>
        </p:nvSpPr>
        <p:spPr>
          <a:xfrm>
            <a:off x="3728206" y="5553179"/>
            <a:ext cx="1440000" cy="7200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000" dirty="0">
                <a:solidFill>
                  <a:schemeClr val="tx1"/>
                </a:solidFill>
                <a:latin typeface="Arial" panose="020B0604020202020204" pitchFamily="34" charset="0"/>
                <a:cs typeface="Arial" panose="020B0604020202020204" pitchFamily="34" charset="0"/>
              </a:rPr>
              <a:t>Food waste</a:t>
            </a:r>
            <a:endParaRPr kumimoji="1" lang="ja-JP" altLang="en-US" sz="1000" dirty="0">
              <a:solidFill>
                <a:schemeClr val="tx1"/>
              </a:solidFill>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046AF6DE-1BE5-D8AE-7AA5-9C08B90ADDCA}"/>
              </a:ext>
            </a:extLst>
          </p:cNvPr>
          <p:cNvSpPr/>
          <p:nvPr/>
        </p:nvSpPr>
        <p:spPr>
          <a:xfrm>
            <a:off x="3728206" y="4750727"/>
            <a:ext cx="1440000" cy="720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1000" dirty="0">
                <a:latin typeface="Arial" panose="020B0604020202020204" pitchFamily="34" charset="0"/>
                <a:cs typeface="Arial" panose="020B0604020202020204" pitchFamily="34" charset="0"/>
              </a:rPr>
              <a:t>Food Recycling Act</a:t>
            </a:r>
          </a:p>
          <a:p>
            <a:pPr algn="ctr"/>
            <a:r>
              <a:rPr lang="en-US" altLang="ja-JP" sz="1000" dirty="0">
                <a:latin typeface="Arial" panose="020B0604020202020204" pitchFamily="34" charset="0"/>
                <a:cs typeface="Arial" panose="020B0604020202020204" pitchFamily="34" charset="0"/>
              </a:rPr>
              <a:t>(enacted May 2000)</a:t>
            </a:r>
            <a:endParaRPr kumimoji="1" lang="ja-JP" altLang="en-US" sz="1000" dirty="0">
              <a:latin typeface="Arial" panose="020B0604020202020204" pitchFamily="34" charset="0"/>
              <a:cs typeface="Arial" panose="020B0604020202020204" pitchFamily="34" charset="0"/>
            </a:endParaRPr>
          </a:p>
        </p:txBody>
      </p:sp>
      <p:sp>
        <p:nvSpPr>
          <p:cNvPr id="61" name="Rectangle: Rounded Corners 60">
            <a:extLst>
              <a:ext uri="{FF2B5EF4-FFF2-40B4-BE49-F238E27FC236}">
                <a16:creationId xmlns:a16="http://schemas.microsoft.com/office/drawing/2014/main" id="{94C8B0C8-A3C9-5D3C-E171-A4BDF22DDB14}"/>
              </a:ext>
            </a:extLst>
          </p:cNvPr>
          <p:cNvSpPr/>
          <p:nvPr/>
        </p:nvSpPr>
        <p:spPr>
          <a:xfrm>
            <a:off x="5376000" y="5553179"/>
            <a:ext cx="1440000" cy="7200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rtlCol="0" anchor="ctr"/>
          <a:lstStyle/>
          <a:p>
            <a:pPr algn="ctr"/>
            <a:r>
              <a:rPr kumimoji="1" lang="en-US" altLang="ja-JP" sz="1000" dirty="0">
                <a:solidFill>
                  <a:schemeClr val="tx1"/>
                </a:solidFill>
                <a:latin typeface="Arial" panose="020B0604020202020204" pitchFamily="34" charset="0"/>
                <a:cs typeface="Arial" panose="020B0604020202020204" pitchFamily="34" charset="0"/>
              </a:rPr>
              <a:t>Wood,</a:t>
            </a:r>
          </a:p>
          <a:p>
            <a:pPr algn="ctr"/>
            <a:r>
              <a:rPr kumimoji="1" lang="en-US" altLang="ja-JP" sz="1000" dirty="0">
                <a:solidFill>
                  <a:schemeClr val="tx1"/>
                </a:solidFill>
                <a:latin typeface="Arial" panose="020B0604020202020204" pitchFamily="34" charset="0"/>
                <a:cs typeface="Arial" panose="020B0604020202020204" pitchFamily="34" charset="0"/>
              </a:rPr>
              <a:t>Concrete,</a:t>
            </a:r>
          </a:p>
          <a:p>
            <a:pPr algn="ctr"/>
            <a:r>
              <a:rPr kumimoji="1" lang="en-US" altLang="ja-JP" sz="1000" dirty="0">
                <a:solidFill>
                  <a:schemeClr val="tx1"/>
                </a:solidFill>
                <a:latin typeface="Arial" panose="020B0604020202020204" pitchFamily="34" charset="0"/>
                <a:cs typeface="Arial" panose="020B0604020202020204" pitchFamily="34" charset="0"/>
              </a:rPr>
              <a:t>Asphalt</a:t>
            </a:r>
            <a:r>
              <a:rPr kumimoji="1" lang="en-US" altLang="ja-JP" sz="1000">
                <a:solidFill>
                  <a:schemeClr val="tx1"/>
                </a:solidFill>
                <a:latin typeface="Arial" panose="020B0604020202020204" pitchFamily="34" charset="0"/>
                <a:cs typeface="Arial" panose="020B0604020202020204" pitchFamily="34" charset="0"/>
              </a:rPr>
              <a:t>, etc.</a:t>
            </a:r>
            <a:endParaRPr kumimoji="1" lang="ja-JP" altLang="en-US" sz="1000" dirty="0">
              <a:solidFill>
                <a:schemeClr val="tx1"/>
              </a:solidFill>
              <a:latin typeface="Arial" panose="020B06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EBFA79F5-846B-C514-2444-19B90B57D8C9}"/>
              </a:ext>
            </a:extLst>
          </p:cNvPr>
          <p:cNvSpPr/>
          <p:nvPr/>
        </p:nvSpPr>
        <p:spPr>
          <a:xfrm>
            <a:off x="5376000" y="4750727"/>
            <a:ext cx="1440000" cy="720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1000" dirty="0">
                <a:latin typeface="Arial" panose="020B0604020202020204" pitchFamily="34" charset="0"/>
                <a:cs typeface="Arial" panose="020B0604020202020204" pitchFamily="34" charset="0"/>
              </a:rPr>
              <a:t>Construction Recycling Act</a:t>
            </a:r>
          </a:p>
          <a:p>
            <a:pPr algn="ctr"/>
            <a:r>
              <a:rPr lang="en-US" altLang="ja-JP" sz="1000" dirty="0">
                <a:latin typeface="Arial" panose="020B0604020202020204" pitchFamily="34" charset="0"/>
                <a:cs typeface="Arial" panose="020B0604020202020204" pitchFamily="34" charset="0"/>
              </a:rPr>
              <a:t>(enacted May 2000)</a:t>
            </a:r>
            <a:endParaRPr kumimoji="1" lang="ja-JP" altLang="en-US" sz="1000" dirty="0">
              <a:latin typeface="Arial" panose="020B0604020202020204" pitchFamily="34" charset="0"/>
              <a:cs typeface="Arial" panose="020B0604020202020204" pitchFamily="34" charset="0"/>
            </a:endParaRPr>
          </a:p>
        </p:txBody>
      </p:sp>
      <p:sp>
        <p:nvSpPr>
          <p:cNvPr id="63" name="Rectangle: Rounded Corners 62">
            <a:extLst>
              <a:ext uri="{FF2B5EF4-FFF2-40B4-BE49-F238E27FC236}">
                <a16:creationId xmlns:a16="http://schemas.microsoft.com/office/drawing/2014/main" id="{C06EC814-7913-536D-734E-26C3C891A4D2}"/>
              </a:ext>
            </a:extLst>
          </p:cNvPr>
          <p:cNvSpPr/>
          <p:nvPr/>
        </p:nvSpPr>
        <p:spPr>
          <a:xfrm>
            <a:off x="7023794" y="5553179"/>
            <a:ext cx="1440000" cy="7200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1000" dirty="0">
                <a:solidFill>
                  <a:schemeClr val="tx1"/>
                </a:solidFill>
                <a:latin typeface="Arial" panose="020B0604020202020204" pitchFamily="34" charset="0"/>
                <a:cs typeface="Arial" panose="020B0604020202020204" pitchFamily="34" charset="0"/>
              </a:rPr>
              <a:t>End-of-life vehicles</a:t>
            </a:r>
            <a:endParaRPr kumimoji="1" lang="en-US" altLang="ja-JP" sz="1000" dirty="0">
              <a:solidFill>
                <a:schemeClr val="tx1"/>
              </a:solidFill>
              <a:latin typeface="Arial" panose="020B0604020202020204" pitchFamily="34" charset="0"/>
              <a:cs typeface="Arial" panose="020B0604020202020204" pitchFamily="34" charset="0"/>
            </a:endParaRPr>
          </a:p>
        </p:txBody>
      </p:sp>
      <p:sp>
        <p:nvSpPr>
          <p:cNvPr id="64" name="Rectangle 63">
            <a:extLst>
              <a:ext uri="{FF2B5EF4-FFF2-40B4-BE49-F238E27FC236}">
                <a16:creationId xmlns:a16="http://schemas.microsoft.com/office/drawing/2014/main" id="{66CF3E06-7283-03EF-C26D-9F0336D6F041}"/>
              </a:ext>
            </a:extLst>
          </p:cNvPr>
          <p:cNvSpPr/>
          <p:nvPr/>
        </p:nvSpPr>
        <p:spPr>
          <a:xfrm>
            <a:off x="7023794" y="4750727"/>
            <a:ext cx="1440000" cy="720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1000" dirty="0">
                <a:latin typeface="Arial" panose="020B0604020202020204" pitchFamily="34" charset="0"/>
                <a:cs typeface="Arial" panose="020B0604020202020204" pitchFamily="34" charset="0"/>
              </a:rPr>
              <a:t>Automobile</a:t>
            </a:r>
            <a:br>
              <a:rPr kumimoji="1" lang="en-US" altLang="ja-JP" sz="1000" dirty="0">
                <a:latin typeface="Arial" panose="020B0604020202020204" pitchFamily="34" charset="0"/>
                <a:cs typeface="Arial" panose="020B0604020202020204" pitchFamily="34" charset="0"/>
              </a:rPr>
            </a:br>
            <a:r>
              <a:rPr kumimoji="1" lang="en-US" altLang="ja-JP" sz="1000" dirty="0">
                <a:latin typeface="Arial" panose="020B0604020202020204" pitchFamily="34" charset="0"/>
                <a:cs typeface="Arial" panose="020B0604020202020204" pitchFamily="34" charset="0"/>
              </a:rPr>
              <a:t>Recycling Act</a:t>
            </a:r>
          </a:p>
          <a:p>
            <a:pPr algn="ctr"/>
            <a:r>
              <a:rPr lang="en-US" altLang="ja-JP" sz="1000" dirty="0">
                <a:latin typeface="Arial" panose="020B0604020202020204" pitchFamily="34" charset="0"/>
                <a:cs typeface="Arial" panose="020B0604020202020204" pitchFamily="34" charset="0"/>
              </a:rPr>
              <a:t>(enacted Jul.2002)</a:t>
            </a:r>
            <a:endParaRPr kumimoji="1" lang="ja-JP" altLang="en-US" sz="1000" dirty="0">
              <a:latin typeface="Arial" panose="020B0604020202020204" pitchFamily="34" charset="0"/>
              <a:cs typeface="Arial" panose="020B0604020202020204" pitchFamily="34" charset="0"/>
            </a:endParaRPr>
          </a:p>
        </p:txBody>
      </p:sp>
      <p:sp>
        <p:nvSpPr>
          <p:cNvPr id="65" name="Rectangle: Rounded Corners 64">
            <a:extLst>
              <a:ext uri="{FF2B5EF4-FFF2-40B4-BE49-F238E27FC236}">
                <a16:creationId xmlns:a16="http://schemas.microsoft.com/office/drawing/2014/main" id="{41A1D8F9-3126-DBE9-ABA7-A0DD8AA1135B}"/>
              </a:ext>
            </a:extLst>
          </p:cNvPr>
          <p:cNvSpPr/>
          <p:nvPr/>
        </p:nvSpPr>
        <p:spPr>
          <a:xfrm>
            <a:off x="8671588" y="5553179"/>
            <a:ext cx="1440000" cy="72000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1000" dirty="0">
                <a:solidFill>
                  <a:schemeClr val="tx1"/>
                </a:solidFill>
                <a:latin typeface="Arial" panose="020B0604020202020204" pitchFamily="34" charset="0"/>
                <a:cs typeface="Arial" panose="020B0604020202020204" pitchFamily="34" charset="0"/>
              </a:rPr>
              <a:t>Small electronic</a:t>
            </a:r>
            <a:br>
              <a:rPr kumimoji="1" lang="en-US" altLang="ja-JP" sz="1000" dirty="0">
                <a:solidFill>
                  <a:schemeClr val="tx1"/>
                </a:solidFill>
                <a:latin typeface="Arial" panose="020B0604020202020204" pitchFamily="34" charset="0"/>
                <a:cs typeface="Arial" panose="020B0604020202020204" pitchFamily="34" charset="0"/>
              </a:rPr>
            </a:br>
            <a:r>
              <a:rPr kumimoji="1" lang="en-US" altLang="ja-JP" sz="1000" dirty="0">
                <a:solidFill>
                  <a:schemeClr val="tx1"/>
                </a:solidFill>
                <a:latin typeface="Arial" panose="020B0604020202020204" pitchFamily="34" charset="0"/>
                <a:cs typeface="Arial" panose="020B0604020202020204" pitchFamily="34" charset="0"/>
              </a:rPr>
              <a:t>devices, etc.</a:t>
            </a:r>
            <a:endParaRPr kumimoji="1" lang="ja-JP" altLang="en-US" sz="1000" dirty="0">
              <a:solidFill>
                <a:schemeClr val="tx1"/>
              </a:solidFill>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C2AE36E9-0AAB-3845-0CB0-36195150E792}"/>
              </a:ext>
            </a:extLst>
          </p:cNvPr>
          <p:cNvSpPr/>
          <p:nvPr/>
        </p:nvSpPr>
        <p:spPr>
          <a:xfrm>
            <a:off x="8671588" y="4750727"/>
            <a:ext cx="1440000" cy="720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1000" dirty="0">
                <a:latin typeface="Arial" panose="020B0604020202020204" pitchFamily="34" charset="0"/>
                <a:cs typeface="Arial" panose="020B0604020202020204" pitchFamily="34" charset="0"/>
              </a:rPr>
              <a:t>Small Home Appliance</a:t>
            </a:r>
            <a:br>
              <a:rPr kumimoji="1" lang="en-US" altLang="ja-JP" sz="1000" dirty="0">
                <a:latin typeface="Arial" panose="020B0604020202020204" pitchFamily="34" charset="0"/>
                <a:cs typeface="Arial" panose="020B0604020202020204" pitchFamily="34" charset="0"/>
              </a:rPr>
            </a:br>
            <a:r>
              <a:rPr kumimoji="1" lang="en-US" altLang="ja-JP" sz="1000" dirty="0">
                <a:latin typeface="Arial" panose="020B0604020202020204" pitchFamily="34" charset="0"/>
                <a:cs typeface="Arial" panose="020B0604020202020204" pitchFamily="34" charset="0"/>
              </a:rPr>
              <a:t>Recycling Act</a:t>
            </a:r>
          </a:p>
          <a:p>
            <a:pPr algn="ctr"/>
            <a:r>
              <a:rPr lang="en-US" altLang="ja-JP" sz="1000" dirty="0">
                <a:latin typeface="Arial" panose="020B0604020202020204" pitchFamily="34" charset="0"/>
                <a:cs typeface="Arial" panose="020B0604020202020204" pitchFamily="34" charset="0"/>
              </a:rPr>
              <a:t>(enacted Aug.2012)</a:t>
            </a:r>
            <a:endParaRPr kumimoji="1" lang="ja-JP" altLang="en-US" sz="1000" dirty="0">
              <a:latin typeface="Arial" panose="020B0604020202020204" pitchFamily="34" charset="0"/>
              <a:cs typeface="Arial" panose="020B0604020202020204" pitchFamily="34" charset="0"/>
            </a:endParaRPr>
          </a:p>
        </p:txBody>
      </p:sp>
      <p:sp>
        <p:nvSpPr>
          <p:cNvPr id="73" name="Rectangle: Rounded Corners 72">
            <a:extLst>
              <a:ext uri="{FF2B5EF4-FFF2-40B4-BE49-F238E27FC236}">
                <a16:creationId xmlns:a16="http://schemas.microsoft.com/office/drawing/2014/main" id="{CDB1CFEA-8A5E-0C6A-2A4C-FCE4118D2B8C}"/>
              </a:ext>
            </a:extLst>
          </p:cNvPr>
          <p:cNvSpPr/>
          <p:nvPr/>
        </p:nvSpPr>
        <p:spPr>
          <a:xfrm>
            <a:off x="1056000" y="6432965"/>
            <a:ext cx="10080000" cy="360000"/>
          </a:xfrm>
          <a:prstGeom prst="roundRect">
            <a:avLst/>
          </a:prstGeom>
          <a:solidFill>
            <a:schemeClr val="accent4"/>
          </a:solidFill>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1600" dirty="0">
                <a:solidFill>
                  <a:schemeClr val="bg1"/>
                </a:solidFill>
                <a:latin typeface="Arial" panose="020B0604020202020204" pitchFamily="34" charset="0"/>
                <a:cs typeface="Arial" panose="020B0604020202020204" pitchFamily="34" charset="0"/>
              </a:rPr>
              <a:t>Supported by Green Procurement Act </a:t>
            </a:r>
            <a:r>
              <a:rPr kumimoji="1" lang="en-US" altLang="ja-JP" sz="1200" dirty="0">
                <a:solidFill>
                  <a:schemeClr val="bg1"/>
                </a:solidFill>
                <a:latin typeface="Arial" panose="020B0604020202020204" pitchFamily="34" charset="0"/>
                <a:cs typeface="Arial" panose="020B0604020202020204" pitchFamily="34" charset="0"/>
              </a:rPr>
              <a:t>(enacted May 2000)</a:t>
            </a:r>
            <a:endParaRPr kumimoji="1" lang="ja-JP" altLang="en-US" sz="1600" dirty="0">
              <a:solidFill>
                <a:schemeClr val="bg1"/>
              </a:solidFill>
              <a:latin typeface="Arial" panose="020B0604020202020204" pitchFamily="34" charset="0"/>
              <a:cs typeface="Arial" panose="020B0604020202020204" pitchFamily="34" charset="0"/>
            </a:endParaRPr>
          </a:p>
        </p:txBody>
      </p:sp>
      <p:sp>
        <p:nvSpPr>
          <p:cNvPr id="25" name="Rectangle 24">
            <a:extLst>
              <a:ext uri="{FF2B5EF4-FFF2-40B4-BE49-F238E27FC236}">
                <a16:creationId xmlns:a16="http://schemas.microsoft.com/office/drawing/2014/main" id="{3EE88CD5-929A-7C8E-B50F-2EAE3756F91E}"/>
              </a:ext>
            </a:extLst>
          </p:cNvPr>
          <p:cNvSpPr/>
          <p:nvPr/>
        </p:nvSpPr>
        <p:spPr>
          <a:xfrm>
            <a:off x="6816000" y="3012175"/>
            <a:ext cx="5040000" cy="1440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ltLang="ja-JP" sz="1200" dirty="0">
              <a:solidFill>
                <a:schemeClr val="tx1"/>
              </a:solidFill>
              <a:latin typeface="Arial" panose="020B0604020202020204" pitchFamily="34" charset="0"/>
              <a:cs typeface="Arial" panose="020B0604020202020204" pitchFamily="34" charset="0"/>
            </a:endParaRP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Recycling of reusable resources</a:t>
            </a: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Development of easy-to-recycle</a:t>
            </a:r>
            <a:br>
              <a:rPr lang="en-US" altLang="ja-JP" sz="1200" dirty="0">
                <a:solidFill>
                  <a:schemeClr val="tx1"/>
                </a:solidFill>
                <a:latin typeface="Arial" panose="020B0604020202020204" pitchFamily="34" charset="0"/>
                <a:cs typeface="Arial" panose="020B0604020202020204" pitchFamily="34" charset="0"/>
              </a:rPr>
            </a:br>
            <a:r>
              <a:rPr lang="en-US" altLang="ja-JP" sz="1200" dirty="0">
                <a:solidFill>
                  <a:schemeClr val="tx1"/>
                </a:solidFill>
                <a:latin typeface="Arial" panose="020B0604020202020204" pitchFamily="34" charset="0"/>
                <a:cs typeface="Arial" panose="020B0604020202020204" pitchFamily="34" charset="0"/>
              </a:rPr>
              <a:t>structures and materials</a:t>
            </a: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Labeling for sorted waste collection</a:t>
            </a:r>
          </a:p>
          <a:p>
            <a:pPr marL="228600" indent="-228600">
              <a:buFont typeface="+mj-lt"/>
              <a:buAutoNum type="arabicPeriod"/>
            </a:pPr>
            <a:r>
              <a:rPr kumimoji="1" lang="en-US" altLang="ja-JP" sz="1200" dirty="0">
                <a:solidFill>
                  <a:schemeClr val="tx1"/>
                </a:solidFill>
                <a:latin typeface="Arial" panose="020B0604020202020204" pitchFamily="34" charset="0"/>
                <a:cs typeface="Arial" panose="020B0604020202020204" pitchFamily="34" charset="0"/>
              </a:rPr>
              <a:t>Promotion of the effective use </a:t>
            </a:r>
            <a:r>
              <a:rPr lang="en-US" altLang="ja-JP" sz="1200" dirty="0">
                <a:solidFill>
                  <a:schemeClr val="tx1"/>
                </a:solidFill>
                <a:latin typeface="Arial" panose="020B0604020202020204" pitchFamily="34" charset="0"/>
                <a:cs typeface="Arial" panose="020B0604020202020204" pitchFamily="34" charset="0"/>
              </a:rPr>
              <a:t>of by-products</a:t>
            </a:r>
            <a:endParaRPr kumimoji="1" lang="ja-JP" altLang="en-US" sz="1200" dirty="0">
              <a:solidFill>
                <a:schemeClr val="tx1"/>
              </a:solidFill>
              <a:latin typeface="Arial" panose="020B0604020202020204" pitchFamily="34" charset="0"/>
              <a:cs typeface="Arial" panose="020B0604020202020204" pitchFamily="34" charset="0"/>
            </a:endParaRPr>
          </a:p>
        </p:txBody>
      </p:sp>
      <p:sp>
        <p:nvSpPr>
          <p:cNvPr id="21" name="Rectangle 20">
            <a:extLst>
              <a:ext uri="{FF2B5EF4-FFF2-40B4-BE49-F238E27FC236}">
                <a16:creationId xmlns:a16="http://schemas.microsoft.com/office/drawing/2014/main" id="{870C349B-D80B-C729-65FE-8DBAE428DB87}"/>
              </a:ext>
            </a:extLst>
          </p:cNvPr>
          <p:cNvSpPr/>
          <p:nvPr/>
        </p:nvSpPr>
        <p:spPr>
          <a:xfrm>
            <a:off x="336001" y="3012175"/>
            <a:ext cx="5040000" cy="1440000"/>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ltLang="ja-JP" sz="1200" dirty="0">
              <a:solidFill>
                <a:schemeClr val="tx1"/>
              </a:solidFill>
              <a:latin typeface="Arial" panose="020B0604020202020204" pitchFamily="34" charset="0"/>
              <a:cs typeface="Arial" panose="020B0604020202020204" pitchFamily="34" charset="0"/>
            </a:endParaRP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Waste generation control</a:t>
            </a: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Appropriate waste treatment (including recycling)</a:t>
            </a: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Regulation on the establishment of waste management facilities</a:t>
            </a: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Regulation on waste management operators</a:t>
            </a:r>
          </a:p>
          <a:p>
            <a:pPr marL="228600" indent="-228600">
              <a:buFont typeface="+mj-lt"/>
              <a:buAutoNum type="arabicPeriod"/>
            </a:pPr>
            <a:r>
              <a:rPr lang="en-US" altLang="ja-JP" sz="1200" dirty="0">
                <a:solidFill>
                  <a:schemeClr val="tx1"/>
                </a:solidFill>
                <a:latin typeface="Arial" panose="020B0604020202020204" pitchFamily="34" charset="0"/>
                <a:cs typeface="Arial" panose="020B0604020202020204" pitchFamily="34" charset="0"/>
              </a:rPr>
              <a:t>Establishment of waste management standards, etc.</a:t>
            </a:r>
            <a:endParaRPr kumimoji="1" lang="ja-JP" altLang="en-US" sz="1200" dirty="0">
              <a:solidFill>
                <a:schemeClr val="tx1"/>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997A192C-CFA5-2438-E1F4-B6DF713021A0}"/>
              </a:ext>
            </a:extLst>
          </p:cNvPr>
          <p:cNvSpPr/>
          <p:nvPr/>
        </p:nvSpPr>
        <p:spPr>
          <a:xfrm>
            <a:off x="696001" y="2832175"/>
            <a:ext cx="4320000" cy="360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1600" dirty="0">
                <a:latin typeface="Arial" panose="020B0604020202020204" pitchFamily="34" charset="0"/>
                <a:cs typeface="Arial" panose="020B0604020202020204" pitchFamily="34" charset="0"/>
              </a:rPr>
              <a:t>Waste Management Act </a:t>
            </a:r>
            <a:r>
              <a:rPr kumimoji="1" lang="en-US" altLang="ja-JP" sz="1200" dirty="0">
                <a:latin typeface="Arial" panose="020B0604020202020204" pitchFamily="34" charset="0"/>
                <a:cs typeface="Arial" panose="020B0604020202020204" pitchFamily="34" charset="0"/>
              </a:rPr>
              <a:t>(enacted Dec.1970)</a:t>
            </a:r>
            <a:endParaRPr kumimoji="1" lang="ja-JP" altLang="en-US" sz="1600" dirty="0">
              <a:latin typeface="Arial" panose="020B0604020202020204" pitchFamily="34" charset="0"/>
              <a:cs typeface="Arial" panose="020B0604020202020204" pitchFamily="34" charset="0"/>
            </a:endParaRPr>
          </a:p>
        </p:txBody>
      </p:sp>
      <p:sp>
        <p:nvSpPr>
          <p:cNvPr id="26" name="Rectangle 25">
            <a:extLst>
              <a:ext uri="{FF2B5EF4-FFF2-40B4-BE49-F238E27FC236}">
                <a16:creationId xmlns:a16="http://schemas.microsoft.com/office/drawing/2014/main" id="{2C4473DA-6356-8DDE-F1DE-7D85A51D7895}"/>
              </a:ext>
            </a:extLst>
          </p:cNvPr>
          <p:cNvSpPr/>
          <p:nvPr/>
        </p:nvSpPr>
        <p:spPr>
          <a:xfrm>
            <a:off x="7176000" y="2742176"/>
            <a:ext cx="4320000" cy="54000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1600" dirty="0">
                <a:latin typeface="Arial" panose="020B0604020202020204" pitchFamily="34" charset="0"/>
                <a:cs typeface="Arial" panose="020B0604020202020204" pitchFamily="34" charset="0"/>
              </a:rPr>
              <a:t>Effective Resource</a:t>
            </a:r>
          </a:p>
          <a:p>
            <a:pPr algn="ctr"/>
            <a:r>
              <a:rPr kumimoji="1" lang="en-US" altLang="ja-JP" sz="1600" dirty="0">
                <a:latin typeface="Arial" panose="020B0604020202020204" pitchFamily="34" charset="0"/>
                <a:cs typeface="Arial" panose="020B0604020202020204" pitchFamily="34" charset="0"/>
              </a:rPr>
              <a:t>Utilization Promotion Act </a:t>
            </a:r>
            <a:r>
              <a:rPr kumimoji="1" lang="en-US" altLang="ja-JP" sz="1200" dirty="0">
                <a:latin typeface="Arial" panose="020B0604020202020204" pitchFamily="34" charset="0"/>
                <a:cs typeface="Arial" panose="020B0604020202020204" pitchFamily="34" charset="0"/>
              </a:rPr>
              <a:t>(enacted Apr.1991)</a:t>
            </a:r>
            <a:endParaRPr kumimoji="1" lang="ja-JP" altLang="en-US" sz="1600" dirty="0">
              <a:latin typeface="Arial" panose="020B0604020202020204" pitchFamily="34" charset="0"/>
              <a:cs typeface="Arial" panose="020B0604020202020204" pitchFamily="34" charset="0"/>
            </a:endParaRPr>
          </a:p>
        </p:txBody>
      </p:sp>
      <p:sp>
        <p:nvSpPr>
          <p:cNvPr id="2" name="正方形/長方形 1">
            <a:extLst>
              <a:ext uri="{FF2B5EF4-FFF2-40B4-BE49-F238E27FC236}">
                <a16:creationId xmlns:a16="http://schemas.microsoft.com/office/drawing/2014/main" id="{75B2DBAF-A8E4-98AC-E161-AE19CD9FA109}"/>
              </a:ext>
            </a:extLst>
          </p:cNvPr>
          <p:cNvSpPr/>
          <p:nvPr/>
        </p:nvSpPr>
        <p:spPr>
          <a:xfrm>
            <a:off x="179540" y="4432450"/>
            <a:ext cx="11832920" cy="203217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229329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34C3A-ACED-53FE-FAB0-57FDC23BA4FB}"/>
            </a:ext>
          </a:extLst>
        </p:cNvPr>
        <p:cNvGrpSpPr/>
        <p:nvPr/>
      </p:nvGrpSpPr>
      <p:grpSpPr>
        <a:xfrm>
          <a:off x="0" y="0"/>
          <a:ext cx="0" cy="0"/>
          <a:chOff x="0" y="0"/>
          <a:chExt cx="0" cy="0"/>
        </a:xfrm>
      </p:grpSpPr>
      <p:sp>
        <p:nvSpPr>
          <p:cNvPr id="50" name="Rectangle 49">
            <a:extLst>
              <a:ext uri="{FF2B5EF4-FFF2-40B4-BE49-F238E27FC236}">
                <a16:creationId xmlns:a16="http://schemas.microsoft.com/office/drawing/2014/main" id="{365B10A9-8FE2-CB2F-361D-3479A7921385}"/>
              </a:ext>
            </a:extLst>
          </p:cNvPr>
          <p:cNvSpPr/>
          <p:nvPr/>
        </p:nvSpPr>
        <p:spPr>
          <a:xfrm>
            <a:off x="125260" y="548839"/>
            <a:ext cx="11912252" cy="6146485"/>
          </a:xfrm>
          <a:prstGeom prst="rect">
            <a:avLst/>
          </a:prstGeom>
          <a:ln/>
        </p:spPr>
        <p:style>
          <a:lnRef idx="2">
            <a:schemeClr val="accent4"/>
          </a:lnRef>
          <a:fillRef idx="1">
            <a:schemeClr val="lt1"/>
          </a:fillRef>
          <a:effectRef idx="0">
            <a:schemeClr val="accent4"/>
          </a:effectRef>
          <a:fontRef idx="minor">
            <a:schemeClr val="dk1"/>
          </a:fontRef>
        </p:style>
        <p:txBody>
          <a:bodyPr rtlCol="0" anchor="ctr"/>
          <a:lstStyle/>
          <a:p>
            <a:endParaRPr kumimoji="1" lang="en-US" altLang="ja-JP" sz="2000" dirty="0">
              <a:solidFill>
                <a:schemeClr val="tx1"/>
              </a:solidFill>
              <a:latin typeface="Arial" panose="020B0604020202020204" pitchFamily="34" charset="0"/>
              <a:cs typeface="Arial" panose="020B0604020202020204" pitchFamily="34" charset="0"/>
            </a:endParaRPr>
          </a:p>
          <a:p>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3454A962-8EF8-4B70-66B6-D8A63DB34FF7}"/>
              </a:ext>
            </a:extLst>
          </p:cNvPr>
          <p:cNvSpPr/>
          <p:nvPr/>
        </p:nvSpPr>
        <p:spPr>
          <a:xfrm>
            <a:off x="1215026" y="75157"/>
            <a:ext cx="6776579" cy="689678"/>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en-US" altLang="ja-JP" sz="2800" dirty="0">
                <a:latin typeface="Arial" panose="020B0604020202020204" pitchFamily="34" charset="0"/>
                <a:cs typeface="Arial" panose="020B0604020202020204" pitchFamily="34" charset="0"/>
              </a:rPr>
              <a:t>Acts in accordance with the properties of individual products and materials</a:t>
            </a:r>
            <a:endParaRPr kumimoji="1" lang="ja-JP" altLang="en-US" sz="2800" dirty="0">
              <a:latin typeface="Arial" panose="020B0604020202020204" pitchFamily="34" charset="0"/>
              <a:cs typeface="Arial" panose="020B0604020202020204" pitchFamily="34" charset="0"/>
            </a:endParaRPr>
          </a:p>
        </p:txBody>
      </p:sp>
      <p:sp>
        <p:nvSpPr>
          <p:cNvPr id="53" name="Rectangle: Rounded Corners 52">
            <a:extLst>
              <a:ext uri="{FF2B5EF4-FFF2-40B4-BE49-F238E27FC236}">
                <a16:creationId xmlns:a16="http://schemas.microsoft.com/office/drawing/2014/main" id="{A2608EC8-CFEA-D711-B7ED-843C0374256D}"/>
              </a:ext>
            </a:extLst>
          </p:cNvPr>
          <p:cNvSpPr/>
          <p:nvPr/>
        </p:nvSpPr>
        <p:spPr>
          <a:xfrm>
            <a:off x="225168" y="3541734"/>
            <a:ext cx="1489032" cy="289414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Bottles (glass/PET), Containers (paper/plastic), etc.</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AF263CB7-9A56-5040-FF70-ADE1D11EF7DC}"/>
              </a:ext>
            </a:extLst>
          </p:cNvPr>
          <p:cNvSpPr/>
          <p:nvPr/>
        </p:nvSpPr>
        <p:spPr>
          <a:xfrm>
            <a:off x="225168" y="961565"/>
            <a:ext cx="1489032" cy="245859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Containers and Packaging</a:t>
            </a:r>
            <a:br>
              <a:rPr kumimoji="1" lang="en-US" altLang="ja-JP" sz="2000" dirty="0">
                <a:latin typeface="Arial" panose="020B0604020202020204" pitchFamily="34" charset="0"/>
                <a:cs typeface="Arial" panose="020B0604020202020204" pitchFamily="34" charset="0"/>
              </a:rPr>
            </a:br>
            <a:r>
              <a:rPr kumimoji="1" lang="en-US" altLang="ja-JP" sz="2000" dirty="0">
                <a:latin typeface="Arial" panose="020B0604020202020204" pitchFamily="34" charset="0"/>
                <a:cs typeface="Arial" panose="020B0604020202020204" pitchFamily="34" charset="0"/>
              </a:rPr>
              <a:t>Recycling Act</a:t>
            </a:r>
          </a:p>
          <a:p>
            <a:pPr algn="ctr"/>
            <a:r>
              <a:rPr lang="en-US" altLang="ja-JP" sz="2000" dirty="0">
                <a:latin typeface="Arial" panose="020B0604020202020204" pitchFamily="34" charset="0"/>
                <a:cs typeface="Arial" panose="020B0604020202020204" pitchFamily="34" charset="0"/>
              </a:rPr>
              <a:t>(enacted Jun.1995)</a:t>
            </a:r>
            <a:endParaRPr kumimoji="1" lang="ja-JP" altLang="en-US" sz="2000" dirty="0">
              <a:latin typeface="Arial" panose="020B0604020202020204" pitchFamily="34" charset="0"/>
              <a:cs typeface="Arial" panose="020B0604020202020204" pitchFamily="34" charset="0"/>
            </a:endParaRPr>
          </a:p>
        </p:txBody>
      </p:sp>
      <p:sp>
        <p:nvSpPr>
          <p:cNvPr id="55" name="Rectangle: Rounded Corners 54">
            <a:extLst>
              <a:ext uri="{FF2B5EF4-FFF2-40B4-BE49-F238E27FC236}">
                <a16:creationId xmlns:a16="http://schemas.microsoft.com/office/drawing/2014/main" id="{2646952D-C051-2203-121A-D7CC512ECA44}"/>
              </a:ext>
            </a:extLst>
          </p:cNvPr>
          <p:cNvSpPr/>
          <p:nvPr/>
        </p:nvSpPr>
        <p:spPr>
          <a:xfrm>
            <a:off x="1929069" y="3541734"/>
            <a:ext cx="1489032" cy="289414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Air conditioners,</a:t>
            </a:r>
            <a:br>
              <a:rPr kumimoji="1" lang="en-US" altLang="ja-JP" sz="2000" dirty="0">
                <a:solidFill>
                  <a:schemeClr val="tx1"/>
                </a:solidFill>
                <a:latin typeface="Arial" panose="020B0604020202020204" pitchFamily="34" charset="0"/>
                <a:cs typeface="Arial" panose="020B0604020202020204" pitchFamily="34" charset="0"/>
              </a:rPr>
            </a:br>
            <a:r>
              <a:rPr kumimoji="1" lang="en-US" altLang="ja-JP" sz="2000" dirty="0">
                <a:solidFill>
                  <a:schemeClr val="tx1"/>
                </a:solidFill>
                <a:latin typeface="Arial" panose="020B0604020202020204" pitchFamily="34" charset="0"/>
                <a:cs typeface="Arial" panose="020B0604020202020204" pitchFamily="34" charset="0"/>
              </a:rPr>
              <a:t>Refrigerators, Freezers,</a:t>
            </a:r>
            <a:br>
              <a:rPr kumimoji="1" lang="en-US" altLang="ja-JP" sz="2000" dirty="0">
                <a:solidFill>
                  <a:schemeClr val="tx1"/>
                </a:solidFill>
                <a:latin typeface="Arial" panose="020B0604020202020204" pitchFamily="34" charset="0"/>
                <a:cs typeface="Arial" panose="020B0604020202020204" pitchFamily="34" charset="0"/>
              </a:rPr>
            </a:br>
            <a:r>
              <a:rPr kumimoji="1" lang="en-US" altLang="ja-JP" sz="2000" dirty="0">
                <a:solidFill>
                  <a:schemeClr val="tx1"/>
                </a:solidFill>
                <a:latin typeface="Arial" panose="020B0604020202020204" pitchFamily="34" charset="0"/>
                <a:cs typeface="Arial" panose="020B0604020202020204" pitchFamily="34" charset="0"/>
              </a:rPr>
              <a:t>Washing/Drying Machines , TVs</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58781945-AA91-4B57-9160-79F9530FD784}"/>
              </a:ext>
            </a:extLst>
          </p:cNvPr>
          <p:cNvSpPr/>
          <p:nvPr/>
        </p:nvSpPr>
        <p:spPr>
          <a:xfrm>
            <a:off x="1929069" y="961565"/>
            <a:ext cx="1489032" cy="245859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Home Appliance Recycling Act</a:t>
            </a:r>
          </a:p>
          <a:p>
            <a:pPr algn="ctr"/>
            <a:r>
              <a:rPr lang="en-US" altLang="ja-JP" sz="2000" dirty="0">
                <a:latin typeface="Arial" panose="020B0604020202020204" pitchFamily="34" charset="0"/>
                <a:cs typeface="Arial" panose="020B0604020202020204" pitchFamily="34" charset="0"/>
              </a:rPr>
              <a:t>(enacted May 1998)</a:t>
            </a:r>
            <a:endParaRPr kumimoji="1" lang="ja-JP" altLang="en-US" sz="2000" dirty="0">
              <a:latin typeface="Arial" panose="020B0604020202020204" pitchFamily="34" charset="0"/>
              <a:cs typeface="Arial" panose="020B0604020202020204" pitchFamily="34" charset="0"/>
            </a:endParaRPr>
          </a:p>
        </p:txBody>
      </p:sp>
      <p:sp>
        <p:nvSpPr>
          <p:cNvPr id="57" name="Rectangle: Rounded Corners 56">
            <a:extLst>
              <a:ext uri="{FF2B5EF4-FFF2-40B4-BE49-F238E27FC236}">
                <a16:creationId xmlns:a16="http://schemas.microsoft.com/office/drawing/2014/main" id="{BE69BF72-F36F-7A08-F969-D8EA4CEF26F9}"/>
              </a:ext>
            </a:extLst>
          </p:cNvPr>
          <p:cNvSpPr/>
          <p:nvPr/>
        </p:nvSpPr>
        <p:spPr>
          <a:xfrm>
            <a:off x="10448573" y="3541734"/>
            <a:ext cx="1489032" cy="289414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Plastic products,</a:t>
            </a:r>
          </a:p>
          <a:p>
            <a:pPr algn="ctr"/>
            <a:r>
              <a:rPr lang="en-US" altLang="ja-JP" sz="2000" dirty="0">
                <a:solidFill>
                  <a:schemeClr val="tx1"/>
                </a:solidFill>
                <a:latin typeface="Arial" panose="020B0604020202020204" pitchFamily="34" charset="0"/>
                <a:cs typeface="Arial" panose="020B0604020202020204" pitchFamily="34" charset="0"/>
              </a:rPr>
              <a:t>Single-use plastics, etc.</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FD81FDF3-6CF8-45C8-91A9-47C78CB0F7F1}"/>
              </a:ext>
            </a:extLst>
          </p:cNvPr>
          <p:cNvSpPr/>
          <p:nvPr/>
        </p:nvSpPr>
        <p:spPr>
          <a:xfrm>
            <a:off x="10448573" y="961565"/>
            <a:ext cx="1489032" cy="245859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Plastic Resource Circulation Act</a:t>
            </a:r>
          </a:p>
          <a:p>
            <a:pPr algn="ctr"/>
            <a:r>
              <a:rPr lang="en-US" altLang="ja-JP" sz="2000" dirty="0">
                <a:latin typeface="Arial" panose="020B0604020202020204" pitchFamily="34" charset="0"/>
                <a:cs typeface="Arial" panose="020B0604020202020204" pitchFamily="34" charset="0"/>
              </a:rPr>
              <a:t>(enacted Apr.2022)</a:t>
            </a:r>
            <a:endParaRPr kumimoji="1" lang="ja-JP" altLang="en-US" sz="2000" dirty="0">
              <a:latin typeface="Arial" panose="020B0604020202020204" pitchFamily="34" charset="0"/>
              <a:cs typeface="Arial" panose="020B0604020202020204" pitchFamily="34" charset="0"/>
            </a:endParaRPr>
          </a:p>
        </p:txBody>
      </p:sp>
      <p:sp>
        <p:nvSpPr>
          <p:cNvPr id="59" name="Rectangle: Rounded Corners 58">
            <a:extLst>
              <a:ext uri="{FF2B5EF4-FFF2-40B4-BE49-F238E27FC236}">
                <a16:creationId xmlns:a16="http://schemas.microsoft.com/office/drawing/2014/main" id="{A12938AA-209E-A14B-950E-3436BCDA63EB}"/>
              </a:ext>
            </a:extLst>
          </p:cNvPr>
          <p:cNvSpPr/>
          <p:nvPr/>
        </p:nvSpPr>
        <p:spPr>
          <a:xfrm>
            <a:off x="3632969" y="3541734"/>
            <a:ext cx="1489032" cy="289414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Food waste</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60" name="Rectangle 59">
            <a:extLst>
              <a:ext uri="{FF2B5EF4-FFF2-40B4-BE49-F238E27FC236}">
                <a16:creationId xmlns:a16="http://schemas.microsoft.com/office/drawing/2014/main" id="{2C43B875-2E20-9CD8-E2FA-CFD57E3707E0}"/>
              </a:ext>
            </a:extLst>
          </p:cNvPr>
          <p:cNvSpPr/>
          <p:nvPr/>
        </p:nvSpPr>
        <p:spPr>
          <a:xfrm>
            <a:off x="3632969" y="961565"/>
            <a:ext cx="1489032" cy="245859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Food Recycling Act</a:t>
            </a:r>
          </a:p>
          <a:p>
            <a:pPr algn="ctr"/>
            <a:r>
              <a:rPr lang="en-US" altLang="ja-JP" sz="2000" dirty="0">
                <a:latin typeface="Arial" panose="020B0604020202020204" pitchFamily="34" charset="0"/>
                <a:cs typeface="Arial" panose="020B0604020202020204" pitchFamily="34" charset="0"/>
              </a:rPr>
              <a:t>(enacted May 2000)</a:t>
            </a:r>
            <a:endParaRPr kumimoji="1" lang="ja-JP" altLang="en-US" sz="2000" dirty="0">
              <a:latin typeface="Arial" panose="020B0604020202020204" pitchFamily="34" charset="0"/>
              <a:cs typeface="Arial" panose="020B0604020202020204" pitchFamily="34" charset="0"/>
            </a:endParaRPr>
          </a:p>
        </p:txBody>
      </p:sp>
      <p:sp>
        <p:nvSpPr>
          <p:cNvPr id="61" name="Rectangle: Rounded Corners 60">
            <a:extLst>
              <a:ext uri="{FF2B5EF4-FFF2-40B4-BE49-F238E27FC236}">
                <a16:creationId xmlns:a16="http://schemas.microsoft.com/office/drawing/2014/main" id="{83372866-E5AC-B719-D259-EEEF342DF662}"/>
              </a:ext>
            </a:extLst>
          </p:cNvPr>
          <p:cNvSpPr/>
          <p:nvPr/>
        </p:nvSpPr>
        <p:spPr>
          <a:xfrm>
            <a:off x="5336870" y="3541734"/>
            <a:ext cx="1489032" cy="289414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Wood,</a:t>
            </a:r>
          </a:p>
          <a:p>
            <a:pPr algn="ctr"/>
            <a:r>
              <a:rPr kumimoji="1" lang="en-US" altLang="ja-JP" sz="2000" dirty="0">
                <a:solidFill>
                  <a:schemeClr val="tx1"/>
                </a:solidFill>
                <a:latin typeface="Arial" panose="020B0604020202020204" pitchFamily="34" charset="0"/>
                <a:cs typeface="Arial" panose="020B0604020202020204" pitchFamily="34" charset="0"/>
              </a:rPr>
              <a:t>Concrete,</a:t>
            </a:r>
          </a:p>
          <a:p>
            <a:pPr algn="ctr"/>
            <a:r>
              <a:rPr kumimoji="1" lang="en-US" altLang="ja-JP" sz="2000" dirty="0">
                <a:solidFill>
                  <a:schemeClr val="tx1"/>
                </a:solidFill>
                <a:latin typeface="Arial" panose="020B0604020202020204" pitchFamily="34" charset="0"/>
                <a:cs typeface="Arial" panose="020B0604020202020204" pitchFamily="34" charset="0"/>
              </a:rPr>
              <a:t>Asphalt</a:t>
            </a:r>
            <a:r>
              <a:rPr kumimoji="1" lang="en-US" altLang="ja-JP" sz="2000">
                <a:solidFill>
                  <a:schemeClr val="tx1"/>
                </a:solidFill>
                <a:latin typeface="Arial" panose="020B0604020202020204" pitchFamily="34" charset="0"/>
                <a:cs typeface="Arial" panose="020B0604020202020204" pitchFamily="34" charset="0"/>
              </a:rPr>
              <a:t>, etc.</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86784AD5-C90E-8B0B-F21D-84B4206B5F6E}"/>
              </a:ext>
            </a:extLst>
          </p:cNvPr>
          <p:cNvSpPr/>
          <p:nvPr/>
        </p:nvSpPr>
        <p:spPr>
          <a:xfrm>
            <a:off x="5226386" y="961565"/>
            <a:ext cx="1739530" cy="245859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Construction Recycling Act</a:t>
            </a:r>
          </a:p>
          <a:p>
            <a:pPr algn="ctr"/>
            <a:r>
              <a:rPr lang="en-US" altLang="ja-JP" sz="2000" dirty="0">
                <a:latin typeface="Arial" panose="020B0604020202020204" pitchFamily="34" charset="0"/>
                <a:cs typeface="Arial" panose="020B0604020202020204" pitchFamily="34" charset="0"/>
              </a:rPr>
              <a:t>(enacted May 2000)</a:t>
            </a:r>
            <a:endParaRPr kumimoji="1" lang="ja-JP" altLang="en-US" sz="2000" dirty="0">
              <a:latin typeface="Arial" panose="020B0604020202020204" pitchFamily="34" charset="0"/>
              <a:cs typeface="Arial" panose="020B0604020202020204" pitchFamily="34" charset="0"/>
            </a:endParaRPr>
          </a:p>
        </p:txBody>
      </p:sp>
      <p:sp>
        <p:nvSpPr>
          <p:cNvPr id="63" name="Rectangle: Rounded Corners 62">
            <a:extLst>
              <a:ext uri="{FF2B5EF4-FFF2-40B4-BE49-F238E27FC236}">
                <a16:creationId xmlns:a16="http://schemas.microsoft.com/office/drawing/2014/main" id="{6BCB745C-850F-F536-F824-E9CDD7C7CB8E}"/>
              </a:ext>
            </a:extLst>
          </p:cNvPr>
          <p:cNvSpPr/>
          <p:nvPr/>
        </p:nvSpPr>
        <p:spPr>
          <a:xfrm>
            <a:off x="7040771" y="3541734"/>
            <a:ext cx="1489032" cy="289414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dirty="0">
                <a:solidFill>
                  <a:schemeClr val="tx1"/>
                </a:solidFill>
                <a:latin typeface="Arial" panose="020B0604020202020204" pitchFamily="34" charset="0"/>
                <a:cs typeface="Arial" panose="020B0604020202020204" pitchFamily="34" charset="0"/>
              </a:rPr>
              <a:t>End-of-life vehicles</a:t>
            </a:r>
            <a:endParaRPr kumimoji="1" lang="en-US" altLang="ja-JP" sz="2000" dirty="0">
              <a:solidFill>
                <a:schemeClr val="tx1"/>
              </a:solidFill>
              <a:latin typeface="Arial" panose="020B0604020202020204" pitchFamily="34" charset="0"/>
              <a:cs typeface="Arial" panose="020B0604020202020204" pitchFamily="34" charset="0"/>
            </a:endParaRPr>
          </a:p>
        </p:txBody>
      </p:sp>
      <p:sp>
        <p:nvSpPr>
          <p:cNvPr id="64" name="Rectangle 63">
            <a:extLst>
              <a:ext uri="{FF2B5EF4-FFF2-40B4-BE49-F238E27FC236}">
                <a16:creationId xmlns:a16="http://schemas.microsoft.com/office/drawing/2014/main" id="{A3C1C2F8-20AC-3203-7FB8-ADF3291E3967}"/>
              </a:ext>
            </a:extLst>
          </p:cNvPr>
          <p:cNvSpPr/>
          <p:nvPr/>
        </p:nvSpPr>
        <p:spPr>
          <a:xfrm>
            <a:off x="7040771" y="961565"/>
            <a:ext cx="1489032" cy="245859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Automobile</a:t>
            </a:r>
            <a:br>
              <a:rPr kumimoji="1" lang="en-US" altLang="ja-JP" sz="2000" dirty="0">
                <a:latin typeface="Arial" panose="020B0604020202020204" pitchFamily="34" charset="0"/>
                <a:cs typeface="Arial" panose="020B0604020202020204" pitchFamily="34" charset="0"/>
              </a:rPr>
            </a:br>
            <a:r>
              <a:rPr kumimoji="1" lang="en-US" altLang="ja-JP" sz="2000" dirty="0">
                <a:latin typeface="Arial" panose="020B0604020202020204" pitchFamily="34" charset="0"/>
                <a:cs typeface="Arial" panose="020B0604020202020204" pitchFamily="34" charset="0"/>
              </a:rPr>
              <a:t>Recycling Act</a:t>
            </a:r>
          </a:p>
          <a:p>
            <a:pPr algn="ctr"/>
            <a:r>
              <a:rPr lang="en-US" altLang="ja-JP" sz="2000" dirty="0">
                <a:latin typeface="Arial" panose="020B0604020202020204" pitchFamily="34" charset="0"/>
                <a:cs typeface="Arial" panose="020B0604020202020204" pitchFamily="34" charset="0"/>
              </a:rPr>
              <a:t>(enacted Jul.2002)</a:t>
            </a:r>
            <a:endParaRPr kumimoji="1" lang="ja-JP" altLang="en-US" sz="2000" dirty="0">
              <a:latin typeface="Arial" panose="020B0604020202020204" pitchFamily="34" charset="0"/>
              <a:cs typeface="Arial" panose="020B0604020202020204" pitchFamily="34" charset="0"/>
            </a:endParaRPr>
          </a:p>
        </p:txBody>
      </p:sp>
      <p:sp>
        <p:nvSpPr>
          <p:cNvPr id="65" name="Rectangle: Rounded Corners 64">
            <a:extLst>
              <a:ext uri="{FF2B5EF4-FFF2-40B4-BE49-F238E27FC236}">
                <a16:creationId xmlns:a16="http://schemas.microsoft.com/office/drawing/2014/main" id="{F64C19C7-D05E-F386-E42E-ECD759152442}"/>
              </a:ext>
            </a:extLst>
          </p:cNvPr>
          <p:cNvSpPr/>
          <p:nvPr/>
        </p:nvSpPr>
        <p:spPr>
          <a:xfrm>
            <a:off x="8744672" y="3541734"/>
            <a:ext cx="1489032" cy="2894141"/>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Small electronic</a:t>
            </a:r>
            <a:br>
              <a:rPr kumimoji="1" lang="en-US" altLang="ja-JP" sz="2000" dirty="0">
                <a:solidFill>
                  <a:schemeClr val="tx1"/>
                </a:solidFill>
                <a:latin typeface="Arial" panose="020B0604020202020204" pitchFamily="34" charset="0"/>
                <a:cs typeface="Arial" panose="020B0604020202020204" pitchFamily="34" charset="0"/>
              </a:rPr>
            </a:br>
            <a:r>
              <a:rPr kumimoji="1" lang="en-US" altLang="ja-JP" sz="2000" dirty="0">
                <a:solidFill>
                  <a:schemeClr val="tx1"/>
                </a:solidFill>
                <a:latin typeface="Arial" panose="020B0604020202020204" pitchFamily="34" charset="0"/>
                <a:cs typeface="Arial" panose="020B0604020202020204" pitchFamily="34" charset="0"/>
              </a:rPr>
              <a:t>devices, etc.</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962883A4-A2D5-00E7-3D80-19A8335450B0}"/>
              </a:ext>
            </a:extLst>
          </p:cNvPr>
          <p:cNvSpPr/>
          <p:nvPr/>
        </p:nvSpPr>
        <p:spPr>
          <a:xfrm>
            <a:off x="8744672" y="961565"/>
            <a:ext cx="1489032" cy="245859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Small Home Appliance</a:t>
            </a:r>
            <a:br>
              <a:rPr kumimoji="1" lang="en-US" altLang="ja-JP" sz="2000" dirty="0">
                <a:latin typeface="Arial" panose="020B0604020202020204" pitchFamily="34" charset="0"/>
                <a:cs typeface="Arial" panose="020B0604020202020204" pitchFamily="34" charset="0"/>
              </a:rPr>
            </a:br>
            <a:r>
              <a:rPr kumimoji="1" lang="en-US" altLang="ja-JP" sz="2000" dirty="0">
                <a:latin typeface="Arial" panose="020B0604020202020204" pitchFamily="34" charset="0"/>
                <a:cs typeface="Arial" panose="020B0604020202020204" pitchFamily="34" charset="0"/>
              </a:rPr>
              <a:t>Recycling Act</a:t>
            </a:r>
          </a:p>
          <a:p>
            <a:pPr algn="ctr"/>
            <a:r>
              <a:rPr lang="en-US" altLang="ja-JP" sz="2000" dirty="0">
                <a:latin typeface="Arial" panose="020B0604020202020204" pitchFamily="34" charset="0"/>
                <a:cs typeface="Arial" panose="020B0604020202020204" pitchFamily="34" charset="0"/>
              </a:rPr>
              <a:t>(enacted Aug.2012)</a:t>
            </a:r>
            <a:endParaRPr kumimoji="1" lang="ja-JP" altLang="en-US" sz="2000" dirty="0">
              <a:latin typeface="Arial" panose="020B0604020202020204" pitchFamily="34" charset="0"/>
              <a:cs typeface="Arial" panose="020B0604020202020204" pitchFamily="34" charset="0"/>
            </a:endParaRPr>
          </a:p>
        </p:txBody>
      </p:sp>
      <p:sp>
        <p:nvSpPr>
          <p:cNvPr id="3" name="正方形/長方形 2">
            <a:extLst>
              <a:ext uri="{FF2B5EF4-FFF2-40B4-BE49-F238E27FC236}">
                <a16:creationId xmlns:a16="http://schemas.microsoft.com/office/drawing/2014/main" id="{68C2739F-9FE5-ECEA-96DD-2C6C09865722}"/>
              </a:ext>
            </a:extLst>
          </p:cNvPr>
          <p:cNvSpPr/>
          <p:nvPr/>
        </p:nvSpPr>
        <p:spPr>
          <a:xfrm>
            <a:off x="233820" y="961565"/>
            <a:ext cx="1480380" cy="54743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FD7B949C-269D-91E7-044A-22C91E2D8590}"/>
              </a:ext>
            </a:extLst>
          </p:cNvPr>
          <p:cNvSpPr/>
          <p:nvPr/>
        </p:nvSpPr>
        <p:spPr>
          <a:xfrm>
            <a:off x="1951970" y="963653"/>
            <a:ext cx="1480380" cy="54743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28EEF15F-3A4D-86D1-C19F-B5D608853A13}"/>
              </a:ext>
            </a:extLst>
          </p:cNvPr>
          <p:cNvSpPr/>
          <p:nvPr/>
        </p:nvSpPr>
        <p:spPr>
          <a:xfrm>
            <a:off x="8718098" y="965741"/>
            <a:ext cx="1480380" cy="54743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D46192CD-F4CA-5B2F-A480-8D31DFC072CF}"/>
              </a:ext>
            </a:extLst>
          </p:cNvPr>
          <p:cNvSpPr/>
          <p:nvPr/>
        </p:nvSpPr>
        <p:spPr>
          <a:xfrm>
            <a:off x="10436248" y="967829"/>
            <a:ext cx="1480380" cy="5474310"/>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240E6AB-50A7-7325-1F55-49BBCBE1DD2E}"/>
              </a:ext>
            </a:extLst>
          </p:cNvPr>
          <p:cNvSpPr/>
          <p:nvPr/>
        </p:nvSpPr>
        <p:spPr>
          <a:xfrm>
            <a:off x="7041702" y="955303"/>
            <a:ext cx="1480380" cy="5474310"/>
          </a:xfrm>
          <a:prstGeom prst="rect">
            <a:avLst/>
          </a:pr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A7FEF573-3679-C52B-13A1-3F6A2B9A8C29}"/>
              </a:ext>
            </a:extLst>
          </p:cNvPr>
          <p:cNvSpPr/>
          <p:nvPr/>
        </p:nvSpPr>
        <p:spPr>
          <a:xfrm>
            <a:off x="7898370" y="339384"/>
            <a:ext cx="2116188" cy="407468"/>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Arial" panose="020B0604020202020204" pitchFamily="34" charset="0"/>
                <a:cs typeface="Arial" panose="020B0604020202020204" pitchFamily="34" charset="0"/>
              </a:rPr>
              <a:t>Plastic related</a:t>
            </a:r>
            <a:endParaRPr kumimoji="1" lang="ja-JP" alt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0482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93A5C-1AEE-EC45-0B6E-33BBB773F08C}"/>
            </a:ext>
          </a:extLst>
        </p:cNvPr>
        <p:cNvGrpSpPr/>
        <p:nvPr/>
      </p:nvGrpSpPr>
      <p:grpSpPr>
        <a:xfrm>
          <a:off x="0" y="0"/>
          <a:ext cx="0" cy="0"/>
          <a:chOff x="0" y="0"/>
          <a:chExt cx="0" cy="0"/>
        </a:xfrm>
      </p:grpSpPr>
      <p:graphicFrame>
        <p:nvGraphicFramePr>
          <p:cNvPr id="11" name="表 10">
            <a:extLst>
              <a:ext uri="{FF2B5EF4-FFF2-40B4-BE49-F238E27FC236}">
                <a16:creationId xmlns:a16="http://schemas.microsoft.com/office/drawing/2014/main" id="{31FEA3A7-04AF-7A0C-E305-C6362F12FFD6}"/>
              </a:ext>
            </a:extLst>
          </p:cNvPr>
          <p:cNvGraphicFramePr>
            <a:graphicFrameLocks noGrp="1"/>
          </p:cNvGraphicFramePr>
          <p:nvPr>
            <p:extLst>
              <p:ext uri="{D42A27DB-BD31-4B8C-83A1-F6EECF244321}">
                <p14:modId xmlns:p14="http://schemas.microsoft.com/office/powerpoint/2010/main" val="1902273260"/>
              </p:ext>
            </p:extLst>
          </p:nvPr>
        </p:nvGraphicFramePr>
        <p:xfrm>
          <a:off x="63562" y="673757"/>
          <a:ext cx="12021806" cy="6014910"/>
        </p:xfrm>
        <a:graphic>
          <a:graphicData uri="http://schemas.openxmlformats.org/drawingml/2006/table">
            <a:tbl>
              <a:tblPr firstRow="1" bandRow="1">
                <a:tableStyleId>{5C22544A-7EE6-4342-B048-85BDC9FD1C3A}</a:tableStyleId>
              </a:tblPr>
              <a:tblGrid>
                <a:gridCol w="4507643">
                  <a:extLst>
                    <a:ext uri="{9D8B030D-6E8A-4147-A177-3AD203B41FA5}">
                      <a16:colId xmlns:a16="http://schemas.microsoft.com/office/drawing/2014/main" val="1442584182"/>
                    </a:ext>
                  </a:extLst>
                </a:gridCol>
                <a:gridCol w="3486945">
                  <a:extLst>
                    <a:ext uri="{9D8B030D-6E8A-4147-A177-3AD203B41FA5}">
                      <a16:colId xmlns:a16="http://schemas.microsoft.com/office/drawing/2014/main" val="2062887981"/>
                    </a:ext>
                  </a:extLst>
                </a:gridCol>
                <a:gridCol w="4027218">
                  <a:extLst>
                    <a:ext uri="{9D8B030D-6E8A-4147-A177-3AD203B41FA5}">
                      <a16:colId xmlns:a16="http://schemas.microsoft.com/office/drawing/2014/main" val="1063686147"/>
                    </a:ext>
                  </a:extLst>
                </a:gridCol>
              </a:tblGrid>
              <a:tr h="1202982">
                <a:tc>
                  <a:txBody>
                    <a:bodyPr/>
                    <a:lstStyle/>
                    <a:p>
                      <a:endParaRPr kumimoji="1" lang="en-US" altLang="ja-JP" dirty="0"/>
                    </a:p>
                    <a:p>
                      <a:endParaRPr kumimoji="1" lang="en-US" altLang="ja-JP" dirty="0"/>
                    </a:p>
                    <a:p>
                      <a:endParaRPr kumimoji="1" lang="en-US" altLang="ja-JP" dirty="0"/>
                    </a:p>
                    <a:p>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800" b="1" dirty="0">
                          <a:solidFill>
                            <a:schemeClr val="tx1"/>
                          </a:solidFill>
                          <a:latin typeface="Arial" panose="020B0604020202020204" pitchFamily="34" charset="0"/>
                          <a:cs typeface="Arial" panose="020B0604020202020204" pitchFamily="34" charset="0"/>
                        </a:rPr>
                        <a:t>Payment of recycling costs </a:t>
                      </a:r>
                      <a:r>
                        <a:rPr lang="en-US" altLang="ja-JP" sz="1800" b="1" dirty="0">
                          <a:solidFill>
                            <a:srgbClr val="FF0000"/>
                          </a:solidFill>
                          <a:latin typeface="Arial" panose="020B0604020202020204" pitchFamily="34" charset="0"/>
                          <a:cs typeface="Arial" panose="020B0604020202020204" pitchFamily="34" charset="0"/>
                        </a:rPr>
                        <a:t>(only)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kern="1200" dirty="0">
                          <a:solidFill>
                            <a:schemeClr val="tx1"/>
                          </a:solidFill>
                          <a:effectLst/>
                          <a:latin typeface="Arial" panose="020B0604020202020204" pitchFamily="34" charset="0"/>
                          <a:ea typeface="+mn-ea"/>
                          <a:cs typeface="Arial" panose="020B0604020202020204" pitchFamily="34" charset="0"/>
                        </a:rPr>
                        <a:t>Municipalities collect the waste. Businesses pay the recycling fees.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800" b="1" i="0"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3898235"/>
                  </a:ext>
                </a:extLst>
              </a:tr>
              <a:tr h="1202982">
                <a:tc>
                  <a:txBody>
                    <a:bodyPr/>
                    <a:lstStyle/>
                    <a:p>
                      <a:endParaRPr kumimoji="1" lang="en-US" altLang="ja-JP" dirty="0"/>
                    </a:p>
                    <a:p>
                      <a:endParaRPr kumimoji="1" lang="en-US" altLang="ja-JP" dirty="0"/>
                    </a:p>
                    <a:p>
                      <a:endParaRPr kumimoji="1" lang="en-US" altLang="ja-JP" dirty="0"/>
                    </a:p>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a:solidFill>
                            <a:schemeClr val="tx1"/>
                          </a:solidFill>
                          <a:latin typeface="Arial" panose="020B0604020202020204" pitchFamily="34" charset="0"/>
                          <a:cs typeface="Arial" panose="020B0604020202020204" pitchFamily="34" charset="0"/>
                        </a:rPr>
                        <a:t>Obligation to collect and recycle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a:solidFill>
                            <a:schemeClr val="tx1"/>
                          </a:solidFill>
                          <a:latin typeface="Arial" panose="020B0604020202020204" pitchFamily="34" charset="0"/>
                          <a:cs typeface="Arial" panose="020B0604020202020204" pitchFamily="34" charset="0"/>
                        </a:rPr>
                        <a:t>Appliance manufacturers are responsible for recycling.</a:t>
                      </a:r>
                    </a:p>
                    <a:p>
                      <a:r>
                        <a:rPr kumimoji="1" lang="en-US" altLang="ja-JP" sz="1800" b="1" dirty="0">
                          <a:solidFill>
                            <a:srgbClr val="FF0000"/>
                          </a:solidFill>
                          <a:latin typeface="Arial" panose="020B0604020202020204" pitchFamily="34" charset="0"/>
                          <a:cs typeface="Arial" panose="020B0604020202020204" pitchFamily="34" charset="0"/>
                        </a:rPr>
                        <a:t>Consumers pay the recycling fees.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70785504"/>
                  </a:ext>
                </a:extLst>
              </a:tr>
              <a:tr h="1202982">
                <a:tc>
                  <a:txBody>
                    <a:bodyPr/>
                    <a:lstStyle/>
                    <a:p>
                      <a:endParaRPr kumimoji="1" lang="en-US" altLang="ja-JP" dirty="0"/>
                    </a:p>
                    <a:p>
                      <a:endParaRPr kumimoji="1" lang="en-US" altLang="ja-JP" dirty="0"/>
                    </a:p>
                    <a:p>
                      <a:endParaRPr kumimoji="1" lang="en-US" altLang="ja-JP" dirty="0"/>
                    </a:p>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a:solidFill>
                            <a:schemeClr val="tx1"/>
                          </a:solidFill>
                          <a:latin typeface="Arial" panose="020B0604020202020204" pitchFamily="34" charset="0"/>
                          <a:cs typeface="Arial" panose="020B0604020202020204" pitchFamily="34" charset="0"/>
                        </a:rPr>
                        <a:t>Separate dismantling and recycling of specific construction materials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a:solidFill>
                            <a:schemeClr val="tx1"/>
                          </a:solidFill>
                          <a:latin typeface="Arial" panose="020B0604020202020204" pitchFamily="34" charset="0"/>
                          <a:cs typeface="Arial" panose="020B0604020202020204" pitchFamily="34" charset="0"/>
                        </a:rPr>
                        <a:t>Construction companies are required to sort and recycle waste.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38410692"/>
                  </a:ext>
                </a:extLst>
              </a:tr>
              <a:tr h="1202982">
                <a:tc>
                  <a:txBody>
                    <a:bodyPr/>
                    <a:lstStyle/>
                    <a:p>
                      <a:endParaRPr kumimoji="1" lang="en-US" altLang="ja-JP" dirty="0"/>
                    </a:p>
                    <a:p>
                      <a:endParaRPr kumimoji="1" lang="en-US" altLang="ja-JP" dirty="0"/>
                    </a:p>
                    <a:p>
                      <a:endParaRPr kumimoji="1" lang="en-US" altLang="ja-JP" dirty="0"/>
                    </a:p>
                    <a:p>
                      <a:endParaRPr kumimoji="1" lang="en-US" altLang="ja-JP"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a:solidFill>
                            <a:schemeClr val="tx1"/>
                          </a:solidFill>
                          <a:latin typeface="Arial" panose="020B0604020202020204" pitchFamily="34" charset="0"/>
                          <a:cs typeface="Arial" panose="020B0604020202020204" pitchFamily="34" charset="0"/>
                        </a:rPr>
                        <a:t>Collection and recycling of shredder dust, airbags, and fluorocarbons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800" b="1" i="0" kern="1200" dirty="0">
                          <a:solidFill>
                            <a:schemeClr val="dk1"/>
                          </a:solidFill>
                          <a:effectLst/>
                          <a:latin typeface="Arial" panose="020B0604020202020204" pitchFamily="34" charset="0"/>
                          <a:ea typeface="+mn-ea"/>
                          <a:cs typeface="Arial" panose="020B0604020202020204" pitchFamily="34" charset="0"/>
                        </a:rPr>
                        <a:t>Producers and importers are responsible for proper disposal. </a:t>
                      </a:r>
                      <a:r>
                        <a:rPr kumimoji="1" lang="en-US" altLang="ja-JP" sz="1800" b="1" i="0" kern="1200" dirty="0">
                          <a:solidFill>
                            <a:srgbClr val="FF0000"/>
                          </a:solidFill>
                          <a:effectLst/>
                          <a:latin typeface="Arial" panose="020B0604020202020204" pitchFamily="34" charset="0"/>
                          <a:ea typeface="+mn-ea"/>
                          <a:cs typeface="Arial" panose="020B0604020202020204" pitchFamily="34" charset="0"/>
                        </a:rPr>
                        <a:t>Consumers pay the disposal fees.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6613095"/>
                  </a:ext>
                </a:extLst>
              </a:tr>
              <a:tr h="1202982">
                <a:tc>
                  <a:txBody>
                    <a:bodyPr/>
                    <a:lstStyle/>
                    <a:p>
                      <a:endParaRPr kumimoji="1" lang="en-US" altLang="ja-JP" dirty="0"/>
                    </a:p>
                    <a:p>
                      <a:endParaRPr kumimoji="1" lang="en-US" altLang="ja-JP" dirty="0"/>
                    </a:p>
                    <a:p>
                      <a:endParaRPr kumimoji="1" lang="en-US" altLang="ja-JP" dirty="0"/>
                    </a:p>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a:solidFill>
                            <a:schemeClr val="tx1"/>
                          </a:solidFill>
                          <a:latin typeface="Arial" panose="020B0604020202020204" pitchFamily="34" charset="0"/>
                          <a:cs typeface="Arial" panose="020B0604020202020204" pitchFamily="34" charset="0"/>
                        </a:rPr>
                        <a:t>Promoting separate waste collection and recycling </a:t>
                      </a:r>
                      <a:r>
                        <a:rPr kumimoji="1" lang="en-US" altLang="ja-JP" sz="1800" b="1" dirty="0">
                          <a:solidFill>
                            <a:srgbClr val="FF0000"/>
                          </a:solidFill>
                          <a:latin typeface="Arial" panose="020B0604020202020204" pitchFamily="34" charset="0"/>
                          <a:cs typeface="Arial" panose="020B0604020202020204" pitchFamily="34" charset="0"/>
                        </a:rPr>
                        <a:t>(only)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en-US" altLang="ja-JP" sz="1800" b="1" dirty="0">
                          <a:solidFill>
                            <a:schemeClr val="tx1"/>
                          </a:solidFill>
                          <a:latin typeface="Arial" panose="020B0604020202020204" pitchFamily="34" charset="0"/>
                          <a:cs typeface="Arial" panose="020B0604020202020204" pitchFamily="34" charset="0"/>
                        </a:rPr>
                        <a:t>Manufacturer obligations are limited. Collection is primarily handled by municipalities (recycling by certified businesses).</a:t>
                      </a:r>
                      <a:endParaRPr kumimoji="1" lang="ja-JP" altLang="en-US" sz="18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9505178"/>
                  </a:ext>
                </a:extLst>
              </a:tr>
            </a:tbl>
          </a:graphicData>
        </a:graphic>
      </p:graphicFrame>
      <p:sp>
        <p:nvSpPr>
          <p:cNvPr id="51" name="Rectangle 50">
            <a:extLst>
              <a:ext uri="{FF2B5EF4-FFF2-40B4-BE49-F238E27FC236}">
                <a16:creationId xmlns:a16="http://schemas.microsoft.com/office/drawing/2014/main" id="{45BAB8DC-0733-DFBC-1766-D3DA4B3BF8D8}"/>
              </a:ext>
            </a:extLst>
          </p:cNvPr>
          <p:cNvSpPr/>
          <p:nvPr/>
        </p:nvSpPr>
        <p:spPr>
          <a:xfrm>
            <a:off x="63561" y="22149"/>
            <a:ext cx="4931771" cy="68967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r>
              <a:rPr kumimoji="1" lang="en-US" altLang="ja-JP" sz="2800" dirty="0">
                <a:latin typeface="Arial" panose="020B0604020202020204" pitchFamily="34" charset="0"/>
                <a:cs typeface="Arial" panose="020B0604020202020204" pitchFamily="34" charset="0"/>
              </a:rPr>
              <a:t>EPR for individual products</a:t>
            </a:r>
            <a:endParaRPr kumimoji="1" lang="ja-JP" altLang="en-US" sz="2800" dirty="0">
              <a:latin typeface="Arial" panose="020B0604020202020204" pitchFamily="34" charset="0"/>
              <a:cs typeface="Arial" panose="020B0604020202020204" pitchFamily="34" charset="0"/>
            </a:endParaRPr>
          </a:p>
        </p:txBody>
      </p:sp>
      <p:sp>
        <p:nvSpPr>
          <p:cNvPr id="53" name="Rectangle: Rounded Corners 52">
            <a:extLst>
              <a:ext uri="{FF2B5EF4-FFF2-40B4-BE49-F238E27FC236}">
                <a16:creationId xmlns:a16="http://schemas.microsoft.com/office/drawing/2014/main" id="{1EDE2B69-A3C2-4E97-2578-60E2D96D4FC4}"/>
              </a:ext>
            </a:extLst>
          </p:cNvPr>
          <p:cNvSpPr/>
          <p:nvPr/>
        </p:nvSpPr>
        <p:spPr>
          <a:xfrm>
            <a:off x="2012822" y="737953"/>
            <a:ext cx="2522138" cy="1083107"/>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dirty="0">
                <a:solidFill>
                  <a:schemeClr val="tx1"/>
                </a:solidFill>
                <a:latin typeface="Arial" panose="020B0604020202020204" pitchFamily="34" charset="0"/>
                <a:cs typeface="Arial" panose="020B0604020202020204" pitchFamily="34" charset="0"/>
              </a:rPr>
              <a:t>Bottles (glass/PET), Containers (paper/plastic)</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54" name="Rectangle 53">
            <a:extLst>
              <a:ext uri="{FF2B5EF4-FFF2-40B4-BE49-F238E27FC236}">
                <a16:creationId xmlns:a16="http://schemas.microsoft.com/office/drawing/2014/main" id="{82A99A5D-69DA-4296-4D63-D257F4104C9B}"/>
              </a:ext>
            </a:extLst>
          </p:cNvPr>
          <p:cNvSpPr/>
          <p:nvPr/>
        </p:nvSpPr>
        <p:spPr>
          <a:xfrm>
            <a:off x="106633" y="699884"/>
            <a:ext cx="1976167" cy="1121176"/>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Containers and Packaging</a:t>
            </a:r>
            <a:br>
              <a:rPr kumimoji="1" lang="en-US" altLang="ja-JP" sz="2000" dirty="0">
                <a:latin typeface="Arial" panose="020B0604020202020204" pitchFamily="34" charset="0"/>
                <a:cs typeface="Arial" panose="020B0604020202020204" pitchFamily="34" charset="0"/>
              </a:rPr>
            </a:br>
            <a:r>
              <a:rPr kumimoji="1" lang="en-US" altLang="ja-JP" sz="2000" dirty="0">
                <a:latin typeface="Arial" panose="020B0604020202020204" pitchFamily="34" charset="0"/>
                <a:cs typeface="Arial" panose="020B0604020202020204" pitchFamily="34" charset="0"/>
              </a:rPr>
              <a:t>Recycling Act</a:t>
            </a:r>
            <a:endParaRPr kumimoji="1" lang="ja-JP" altLang="en-US" sz="2000" dirty="0">
              <a:latin typeface="Arial" panose="020B0604020202020204" pitchFamily="34" charset="0"/>
              <a:cs typeface="Arial" panose="020B0604020202020204" pitchFamily="34" charset="0"/>
            </a:endParaRPr>
          </a:p>
        </p:txBody>
      </p:sp>
      <p:sp>
        <p:nvSpPr>
          <p:cNvPr id="55" name="Rectangle: Rounded Corners 54">
            <a:extLst>
              <a:ext uri="{FF2B5EF4-FFF2-40B4-BE49-F238E27FC236}">
                <a16:creationId xmlns:a16="http://schemas.microsoft.com/office/drawing/2014/main" id="{9ACFBD8C-EE3F-D067-5E5C-F4D389331BAE}"/>
              </a:ext>
            </a:extLst>
          </p:cNvPr>
          <p:cNvSpPr/>
          <p:nvPr/>
        </p:nvSpPr>
        <p:spPr>
          <a:xfrm>
            <a:off x="2015880" y="1940640"/>
            <a:ext cx="2530280" cy="1077206"/>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dirty="0">
                <a:solidFill>
                  <a:schemeClr val="tx1"/>
                </a:solidFill>
                <a:latin typeface="Arial" panose="020B0604020202020204" pitchFamily="34" charset="0"/>
                <a:cs typeface="Arial" panose="020B0604020202020204" pitchFamily="34" charset="0"/>
              </a:rPr>
              <a:t>Air conditioners,</a:t>
            </a:r>
            <a:br>
              <a:rPr kumimoji="1" lang="en-US" altLang="ja-JP" dirty="0">
                <a:solidFill>
                  <a:schemeClr val="tx1"/>
                </a:solidFill>
                <a:latin typeface="Arial" panose="020B0604020202020204" pitchFamily="34" charset="0"/>
                <a:cs typeface="Arial" panose="020B0604020202020204" pitchFamily="34" charset="0"/>
              </a:rPr>
            </a:br>
            <a:r>
              <a:rPr kumimoji="1" lang="en-US" altLang="ja-JP" dirty="0">
                <a:solidFill>
                  <a:schemeClr val="tx1"/>
                </a:solidFill>
                <a:latin typeface="Arial" panose="020B0604020202020204" pitchFamily="34" charset="0"/>
                <a:cs typeface="Arial" panose="020B0604020202020204" pitchFamily="34" charset="0"/>
              </a:rPr>
              <a:t>Refrigerators, Freezers,</a:t>
            </a:r>
            <a:br>
              <a:rPr kumimoji="1" lang="en-US" altLang="ja-JP" dirty="0">
                <a:solidFill>
                  <a:schemeClr val="tx1"/>
                </a:solidFill>
                <a:latin typeface="Arial" panose="020B0604020202020204" pitchFamily="34" charset="0"/>
                <a:cs typeface="Arial" panose="020B0604020202020204" pitchFamily="34" charset="0"/>
              </a:rPr>
            </a:br>
            <a:r>
              <a:rPr kumimoji="1" lang="en-US" altLang="ja-JP" dirty="0">
                <a:solidFill>
                  <a:schemeClr val="tx1"/>
                </a:solidFill>
                <a:latin typeface="Arial" panose="020B0604020202020204" pitchFamily="34" charset="0"/>
                <a:cs typeface="Arial" panose="020B0604020202020204" pitchFamily="34" charset="0"/>
              </a:rPr>
              <a:t>Washing machines, TVs</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56" name="Rectangle 55">
            <a:extLst>
              <a:ext uri="{FF2B5EF4-FFF2-40B4-BE49-F238E27FC236}">
                <a16:creationId xmlns:a16="http://schemas.microsoft.com/office/drawing/2014/main" id="{5FA43014-AA09-C92A-A085-04DEEC5FD44B}"/>
              </a:ext>
            </a:extLst>
          </p:cNvPr>
          <p:cNvSpPr/>
          <p:nvPr/>
        </p:nvSpPr>
        <p:spPr>
          <a:xfrm>
            <a:off x="99514" y="1967980"/>
            <a:ext cx="1965472" cy="1016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Home Appliance Recycling Act</a:t>
            </a:r>
            <a:endParaRPr kumimoji="1" lang="ja-JP" altLang="en-US" sz="2000" dirty="0">
              <a:latin typeface="Arial" panose="020B0604020202020204" pitchFamily="34" charset="0"/>
              <a:cs typeface="Arial" panose="020B0604020202020204" pitchFamily="34" charset="0"/>
            </a:endParaRPr>
          </a:p>
        </p:txBody>
      </p:sp>
      <p:sp>
        <p:nvSpPr>
          <p:cNvPr id="61" name="Rectangle: Rounded Corners 60">
            <a:extLst>
              <a:ext uri="{FF2B5EF4-FFF2-40B4-BE49-F238E27FC236}">
                <a16:creationId xmlns:a16="http://schemas.microsoft.com/office/drawing/2014/main" id="{720EEE9C-FC2C-3EFE-5684-EBD3AFC5E459}"/>
              </a:ext>
            </a:extLst>
          </p:cNvPr>
          <p:cNvSpPr/>
          <p:nvPr/>
        </p:nvSpPr>
        <p:spPr>
          <a:xfrm>
            <a:off x="1985259" y="3134028"/>
            <a:ext cx="2530280" cy="104340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rtlCol="0" anchor="ctr"/>
          <a:lstStyle/>
          <a:p>
            <a:pPr algn="ctr"/>
            <a:r>
              <a:rPr kumimoji="1" lang="en-US" altLang="ja-JP" dirty="0">
                <a:solidFill>
                  <a:schemeClr val="tx1"/>
                </a:solidFill>
                <a:latin typeface="Arial" panose="020B0604020202020204" pitchFamily="34" charset="0"/>
                <a:cs typeface="Arial" panose="020B0604020202020204" pitchFamily="34" charset="0"/>
              </a:rPr>
              <a:t>Wood,</a:t>
            </a:r>
          </a:p>
          <a:p>
            <a:pPr algn="ctr"/>
            <a:r>
              <a:rPr kumimoji="1" lang="en-US" altLang="ja-JP" dirty="0">
                <a:solidFill>
                  <a:schemeClr val="tx1"/>
                </a:solidFill>
                <a:latin typeface="Arial" panose="020B0604020202020204" pitchFamily="34" charset="0"/>
                <a:cs typeface="Arial" panose="020B0604020202020204" pitchFamily="34" charset="0"/>
              </a:rPr>
              <a:t>Concrete,</a:t>
            </a:r>
          </a:p>
          <a:p>
            <a:pPr algn="ctr"/>
            <a:r>
              <a:rPr kumimoji="1" lang="en-US" altLang="ja-JP" dirty="0">
                <a:solidFill>
                  <a:schemeClr val="tx1"/>
                </a:solidFill>
                <a:latin typeface="Arial" panose="020B0604020202020204" pitchFamily="34" charset="0"/>
                <a:cs typeface="Arial" panose="020B0604020202020204" pitchFamily="34" charset="0"/>
              </a:rPr>
              <a:t>Asphalt</a:t>
            </a:r>
            <a:r>
              <a:rPr kumimoji="1" lang="en-US" altLang="ja-JP">
                <a:solidFill>
                  <a:schemeClr val="tx1"/>
                </a:solidFill>
                <a:latin typeface="Arial" panose="020B0604020202020204" pitchFamily="34" charset="0"/>
                <a:cs typeface="Arial" panose="020B0604020202020204" pitchFamily="34" charset="0"/>
              </a:rPr>
              <a:t>, etc.</a:t>
            </a:r>
            <a:endParaRPr kumimoji="1" lang="ja-JP" altLang="en-US" dirty="0">
              <a:solidFill>
                <a:schemeClr val="tx1"/>
              </a:solidFill>
              <a:latin typeface="Arial" panose="020B0604020202020204" pitchFamily="34" charset="0"/>
              <a:cs typeface="Arial" panose="020B0604020202020204" pitchFamily="34" charset="0"/>
            </a:endParaRPr>
          </a:p>
        </p:txBody>
      </p:sp>
      <p:sp>
        <p:nvSpPr>
          <p:cNvPr id="62" name="Rectangle 61">
            <a:extLst>
              <a:ext uri="{FF2B5EF4-FFF2-40B4-BE49-F238E27FC236}">
                <a16:creationId xmlns:a16="http://schemas.microsoft.com/office/drawing/2014/main" id="{283A1C55-9558-C0F0-0D65-F124D493449F}"/>
              </a:ext>
            </a:extLst>
          </p:cNvPr>
          <p:cNvSpPr/>
          <p:nvPr/>
        </p:nvSpPr>
        <p:spPr>
          <a:xfrm>
            <a:off x="106632" y="3134027"/>
            <a:ext cx="1976167" cy="104340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Construction Recycling Act</a:t>
            </a:r>
          </a:p>
        </p:txBody>
      </p:sp>
      <p:sp>
        <p:nvSpPr>
          <p:cNvPr id="63" name="Rectangle: Rounded Corners 62">
            <a:extLst>
              <a:ext uri="{FF2B5EF4-FFF2-40B4-BE49-F238E27FC236}">
                <a16:creationId xmlns:a16="http://schemas.microsoft.com/office/drawing/2014/main" id="{51B9F413-7AB8-D83E-E6DD-5CC4CFC40958}"/>
              </a:ext>
            </a:extLst>
          </p:cNvPr>
          <p:cNvSpPr/>
          <p:nvPr/>
        </p:nvSpPr>
        <p:spPr>
          <a:xfrm>
            <a:off x="2012821" y="4368633"/>
            <a:ext cx="2506573" cy="104340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ja-JP" sz="2000" dirty="0">
                <a:solidFill>
                  <a:schemeClr val="tx1"/>
                </a:solidFill>
                <a:latin typeface="Arial" panose="020B0604020202020204" pitchFamily="34" charset="0"/>
                <a:cs typeface="Arial" panose="020B0604020202020204" pitchFamily="34" charset="0"/>
              </a:rPr>
              <a:t>End-of-life vehicles</a:t>
            </a:r>
            <a:endParaRPr kumimoji="1" lang="en-US" altLang="ja-JP" sz="2000" dirty="0">
              <a:solidFill>
                <a:schemeClr val="tx1"/>
              </a:solidFill>
              <a:latin typeface="Arial" panose="020B0604020202020204" pitchFamily="34" charset="0"/>
              <a:cs typeface="Arial" panose="020B0604020202020204" pitchFamily="34" charset="0"/>
            </a:endParaRPr>
          </a:p>
        </p:txBody>
      </p:sp>
      <p:sp>
        <p:nvSpPr>
          <p:cNvPr id="64" name="Rectangle 63">
            <a:extLst>
              <a:ext uri="{FF2B5EF4-FFF2-40B4-BE49-F238E27FC236}">
                <a16:creationId xmlns:a16="http://schemas.microsoft.com/office/drawing/2014/main" id="{9EEE3E72-FF5F-CEDA-1473-7C9634C0F972}"/>
              </a:ext>
            </a:extLst>
          </p:cNvPr>
          <p:cNvSpPr/>
          <p:nvPr/>
        </p:nvSpPr>
        <p:spPr>
          <a:xfrm>
            <a:off x="106632" y="4351699"/>
            <a:ext cx="1960170" cy="1043404"/>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Automobile</a:t>
            </a:r>
            <a:br>
              <a:rPr kumimoji="1" lang="en-US" altLang="ja-JP" sz="2000" dirty="0">
                <a:latin typeface="Arial" panose="020B0604020202020204" pitchFamily="34" charset="0"/>
                <a:cs typeface="Arial" panose="020B0604020202020204" pitchFamily="34" charset="0"/>
              </a:rPr>
            </a:br>
            <a:r>
              <a:rPr kumimoji="1" lang="en-US" altLang="ja-JP" sz="2000" dirty="0">
                <a:latin typeface="Arial" panose="020B0604020202020204" pitchFamily="34" charset="0"/>
                <a:cs typeface="Arial" panose="020B0604020202020204" pitchFamily="34" charset="0"/>
              </a:rPr>
              <a:t>Recycling Act</a:t>
            </a:r>
            <a:endParaRPr kumimoji="1" lang="ja-JP" altLang="en-US" sz="2000" dirty="0">
              <a:latin typeface="Arial" panose="020B0604020202020204" pitchFamily="34" charset="0"/>
              <a:cs typeface="Arial" panose="020B0604020202020204" pitchFamily="34" charset="0"/>
            </a:endParaRPr>
          </a:p>
        </p:txBody>
      </p:sp>
      <p:sp>
        <p:nvSpPr>
          <p:cNvPr id="65" name="Rectangle: Rounded Corners 64">
            <a:extLst>
              <a:ext uri="{FF2B5EF4-FFF2-40B4-BE49-F238E27FC236}">
                <a16:creationId xmlns:a16="http://schemas.microsoft.com/office/drawing/2014/main" id="{DE76124B-6AA0-86A9-E8F8-7675EAF6B0E1}"/>
              </a:ext>
            </a:extLst>
          </p:cNvPr>
          <p:cNvSpPr/>
          <p:nvPr/>
        </p:nvSpPr>
        <p:spPr>
          <a:xfrm>
            <a:off x="2012821" y="5565660"/>
            <a:ext cx="2506573" cy="1043405"/>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kumimoji="1" lang="en-US" altLang="ja-JP" sz="2000" dirty="0">
                <a:solidFill>
                  <a:schemeClr val="tx1"/>
                </a:solidFill>
                <a:latin typeface="Arial" panose="020B0604020202020204" pitchFamily="34" charset="0"/>
                <a:cs typeface="Arial" panose="020B0604020202020204" pitchFamily="34" charset="0"/>
              </a:rPr>
              <a:t>Small electronic</a:t>
            </a:r>
            <a:br>
              <a:rPr kumimoji="1" lang="en-US" altLang="ja-JP" sz="2000" dirty="0">
                <a:solidFill>
                  <a:schemeClr val="tx1"/>
                </a:solidFill>
                <a:latin typeface="Arial" panose="020B0604020202020204" pitchFamily="34" charset="0"/>
                <a:cs typeface="Arial" panose="020B0604020202020204" pitchFamily="34" charset="0"/>
              </a:rPr>
            </a:br>
            <a:r>
              <a:rPr kumimoji="1" lang="en-US" altLang="ja-JP" sz="2000" dirty="0">
                <a:solidFill>
                  <a:schemeClr val="tx1"/>
                </a:solidFill>
                <a:latin typeface="Arial" panose="020B0604020202020204" pitchFamily="34" charset="0"/>
                <a:cs typeface="Arial" panose="020B0604020202020204" pitchFamily="34" charset="0"/>
              </a:rPr>
              <a:t>devices, etc.</a:t>
            </a:r>
            <a:endParaRPr kumimoji="1" lang="ja-JP" altLang="en-US" sz="2000" dirty="0">
              <a:solidFill>
                <a:schemeClr val="tx1"/>
              </a:solidFill>
              <a:latin typeface="Arial" panose="020B0604020202020204" pitchFamily="34" charset="0"/>
              <a:cs typeface="Arial" panose="020B0604020202020204" pitchFamily="34" charset="0"/>
            </a:endParaRPr>
          </a:p>
        </p:txBody>
      </p:sp>
      <p:sp>
        <p:nvSpPr>
          <p:cNvPr id="66" name="Rectangle 65">
            <a:extLst>
              <a:ext uri="{FF2B5EF4-FFF2-40B4-BE49-F238E27FC236}">
                <a16:creationId xmlns:a16="http://schemas.microsoft.com/office/drawing/2014/main" id="{B2D16F39-3D9D-990C-13B1-908B4C5A978C}"/>
              </a:ext>
            </a:extLst>
          </p:cNvPr>
          <p:cNvSpPr/>
          <p:nvPr/>
        </p:nvSpPr>
        <p:spPr>
          <a:xfrm>
            <a:off x="106631" y="5545151"/>
            <a:ext cx="1960170" cy="106021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kumimoji="1" lang="en-US" altLang="ja-JP" sz="2000" dirty="0">
                <a:latin typeface="Arial" panose="020B0604020202020204" pitchFamily="34" charset="0"/>
                <a:cs typeface="Arial" panose="020B0604020202020204" pitchFamily="34" charset="0"/>
              </a:rPr>
              <a:t>Small Home Appliance</a:t>
            </a:r>
            <a:br>
              <a:rPr kumimoji="1" lang="en-US" altLang="ja-JP" sz="2000" dirty="0">
                <a:latin typeface="Arial" panose="020B0604020202020204" pitchFamily="34" charset="0"/>
                <a:cs typeface="Arial" panose="020B0604020202020204" pitchFamily="34" charset="0"/>
              </a:rPr>
            </a:br>
            <a:r>
              <a:rPr kumimoji="1" lang="en-US" altLang="ja-JP" sz="2000" dirty="0">
                <a:latin typeface="Arial" panose="020B0604020202020204" pitchFamily="34" charset="0"/>
                <a:cs typeface="Arial" panose="020B0604020202020204" pitchFamily="34" charset="0"/>
              </a:rPr>
              <a:t>Recycling Act</a:t>
            </a:r>
            <a:endParaRPr kumimoji="1" lang="ja-JP" altLang="en-US" sz="2000" dirty="0">
              <a:latin typeface="Arial" panose="020B0604020202020204" pitchFamily="34" charset="0"/>
              <a:cs typeface="Arial" panose="020B0604020202020204" pitchFamily="34" charset="0"/>
            </a:endParaRPr>
          </a:p>
        </p:txBody>
      </p:sp>
      <p:sp>
        <p:nvSpPr>
          <p:cNvPr id="5" name="Rectangle 50">
            <a:extLst>
              <a:ext uri="{FF2B5EF4-FFF2-40B4-BE49-F238E27FC236}">
                <a16:creationId xmlns:a16="http://schemas.microsoft.com/office/drawing/2014/main" id="{D637E7D1-6A90-C3AD-D606-1658F7EED501}"/>
              </a:ext>
            </a:extLst>
          </p:cNvPr>
          <p:cNvSpPr/>
          <p:nvPr/>
        </p:nvSpPr>
        <p:spPr>
          <a:xfrm>
            <a:off x="4583737" y="130277"/>
            <a:ext cx="3077828" cy="68967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sz="2400" dirty="0">
                <a:latin typeface="Arial" panose="020B0604020202020204" pitchFamily="34" charset="0"/>
                <a:cs typeface="Arial" panose="020B0604020202020204" pitchFamily="34" charset="0"/>
              </a:rPr>
              <a:t>▼</a:t>
            </a:r>
            <a:r>
              <a:rPr kumimoji="1" lang="en-US" altLang="ja-JP" sz="2400" dirty="0">
                <a:latin typeface="Arial" panose="020B0604020202020204" pitchFamily="34" charset="0"/>
                <a:cs typeface="Arial" panose="020B0604020202020204" pitchFamily="34" charset="0"/>
              </a:rPr>
              <a:t>PR in each act </a:t>
            </a:r>
            <a:endParaRPr kumimoji="1" lang="ja-JP" altLang="en-US" sz="2400" dirty="0">
              <a:latin typeface="Arial" panose="020B0604020202020204" pitchFamily="34" charset="0"/>
              <a:cs typeface="Arial" panose="020B0604020202020204" pitchFamily="34" charset="0"/>
            </a:endParaRPr>
          </a:p>
        </p:txBody>
      </p:sp>
      <p:sp>
        <p:nvSpPr>
          <p:cNvPr id="10" name="Rectangle 50">
            <a:extLst>
              <a:ext uri="{FF2B5EF4-FFF2-40B4-BE49-F238E27FC236}">
                <a16:creationId xmlns:a16="http://schemas.microsoft.com/office/drawing/2014/main" id="{18EE3693-3213-706B-DB69-94A752F5BBBF}"/>
              </a:ext>
            </a:extLst>
          </p:cNvPr>
          <p:cNvSpPr/>
          <p:nvPr/>
        </p:nvSpPr>
        <p:spPr>
          <a:xfrm>
            <a:off x="8341493" y="125921"/>
            <a:ext cx="3077828" cy="68967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sz="2400" dirty="0">
                <a:latin typeface="Arial" panose="020B0604020202020204" pitchFamily="34" charset="0"/>
                <a:cs typeface="Arial" panose="020B0604020202020204" pitchFamily="34" charset="0"/>
              </a:rPr>
              <a:t>▼</a:t>
            </a:r>
            <a:r>
              <a:rPr kumimoji="1" lang="en-US" altLang="ja-JP" sz="2400" dirty="0">
                <a:latin typeface="Arial" panose="020B0604020202020204" pitchFamily="34" charset="0"/>
                <a:cs typeface="Arial" panose="020B0604020202020204" pitchFamily="34" charset="0"/>
              </a:rPr>
              <a:t>Characteristics</a:t>
            </a:r>
            <a:endParaRPr kumimoji="1" lang="ja-JP" alt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2968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C296B-7C05-56C6-58B6-DBC5BB6DAA9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6BCA681D-09EF-BA78-CD9B-65099DD990DB}"/>
              </a:ext>
            </a:extLst>
          </p:cNvPr>
          <p:cNvSpPr>
            <a:spLocks noGrp="1"/>
          </p:cNvSpPr>
          <p:nvPr>
            <p:ph type="title"/>
          </p:nvPr>
        </p:nvSpPr>
        <p:spPr>
          <a:xfrm>
            <a:off x="70980" y="-60758"/>
            <a:ext cx="12655463" cy="586852"/>
          </a:xfrm>
        </p:spPr>
        <p:txBody>
          <a:bodyPr>
            <a:normAutofit fontScale="90000"/>
          </a:bodyPr>
          <a:lstStyle/>
          <a:p>
            <a:r>
              <a:rPr lang="en-CA" altLang="ja-JP" sz="2600" dirty="0">
                <a:latin typeface="Arial" panose="020B0604020202020204" pitchFamily="34" charset="0"/>
                <a:cs typeface="Arial" panose="020B0604020202020204" pitchFamily="34" charset="0"/>
              </a:rPr>
              <a:t>Japanese Plastic Resource Circulation Strategy (2019) compared with Canada and G7</a:t>
            </a:r>
            <a:endParaRPr kumimoji="1" lang="ja-JP" altLang="en-US" sz="2600" dirty="0">
              <a:latin typeface="Arial" panose="020B0604020202020204" pitchFamily="34" charset="0"/>
              <a:cs typeface="Arial" panose="020B0604020202020204" pitchFamily="34" charset="0"/>
            </a:endParaRPr>
          </a:p>
        </p:txBody>
      </p:sp>
      <p:graphicFrame>
        <p:nvGraphicFramePr>
          <p:cNvPr id="3" name="表 2">
            <a:extLst>
              <a:ext uri="{FF2B5EF4-FFF2-40B4-BE49-F238E27FC236}">
                <a16:creationId xmlns:a16="http://schemas.microsoft.com/office/drawing/2014/main" id="{5400BD66-DEDD-326E-28E4-F0213B27C964}"/>
              </a:ext>
            </a:extLst>
          </p:cNvPr>
          <p:cNvGraphicFramePr>
            <a:graphicFrameLocks noGrp="1"/>
          </p:cNvGraphicFramePr>
          <p:nvPr>
            <p:extLst>
              <p:ext uri="{D42A27DB-BD31-4B8C-83A1-F6EECF244321}">
                <p14:modId xmlns:p14="http://schemas.microsoft.com/office/powerpoint/2010/main" val="3503499273"/>
              </p:ext>
            </p:extLst>
          </p:nvPr>
        </p:nvGraphicFramePr>
        <p:xfrm>
          <a:off x="58454" y="454110"/>
          <a:ext cx="12083441" cy="6372945"/>
        </p:xfrm>
        <a:graphic>
          <a:graphicData uri="http://schemas.openxmlformats.org/drawingml/2006/table">
            <a:tbl>
              <a:tblPr firstRow="1" firstCol="1" bandRow="1">
                <a:tableStyleId>{5C22544A-7EE6-4342-B048-85BDC9FD1C3A}</a:tableStyleId>
              </a:tblPr>
              <a:tblGrid>
                <a:gridCol w="947137">
                  <a:extLst>
                    <a:ext uri="{9D8B030D-6E8A-4147-A177-3AD203B41FA5}">
                      <a16:colId xmlns:a16="http://schemas.microsoft.com/office/drawing/2014/main" val="3371418176"/>
                    </a:ext>
                  </a:extLst>
                </a:gridCol>
                <a:gridCol w="4718804">
                  <a:extLst>
                    <a:ext uri="{9D8B030D-6E8A-4147-A177-3AD203B41FA5}">
                      <a16:colId xmlns:a16="http://schemas.microsoft.com/office/drawing/2014/main" val="14150771"/>
                    </a:ext>
                  </a:extLst>
                </a:gridCol>
                <a:gridCol w="2455101">
                  <a:extLst>
                    <a:ext uri="{9D8B030D-6E8A-4147-A177-3AD203B41FA5}">
                      <a16:colId xmlns:a16="http://schemas.microsoft.com/office/drawing/2014/main" val="2313427318"/>
                    </a:ext>
                  </a:extLst>
                </a:gridCol>
                <a:gridCol w="3962399">
                  <a:extLst>
                    <a:ext uri="{9D8B030D-6E8A-4147-A177-3AD203B41FA5}">
                      <a16:colId xmlns:a16="http://schemas.microsoft.com/office/drawing/2014/main" val="1374530800"/>
                    </a:ext>
                  </a:extLst>
                </a:gridCol>
              </a:tblGrid>
              <a:tr h="243562">
                <a:tc>
                  <a:txBody>
                    <a:bodyPr/>
                    <a:lstStyle/>
                    <a:p>
                      <a:pPr>
                        <a:lnSpc>
                          <a:spcPct val="107000"/>
                        </a:lnSpc>
                        <a:spcAft>
                          <a:spcPts val="800"/>
                        </a:spcAft>
                        <a:buNone/>
                      </a:pPr>
                      <a:r>
                        <a:rPr lang="ja-JP" sz="1800" kern="0">
                          <a:effectLst/>
                          <a:latin typeface="Arial" panose="020B0604020202020204" pitchFamily="34" charset="0"/>
                          <a:cs typeface="Arial" panose="020B0604020202020204" pitchFamily="34" charset="0"/>
                        </a:rPr>
                        <a:t>　</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US" sz="1800" kern="0" dirty="0">
                          <a:effectLst/>
                          <a:latin typeface="Arial" panose="020B0604020202020204" pitchFamily="34" charset="0"/>
                          <a:cs typeface="Arial" panose="020B0604020202020204" pitchFamily="34" charset="0"/>
                        </a:rPr>
                        <a:t>Japan</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US" sz="1800" kern="0">
                          <a:effectLst/>
                          <a:latin typeface="Arial" panose="020B0604020202020204" pitchFamily="34" charset="0"/>
                          <a:cs typeface="Arial" panose="020B0604020202020204" pitchFamily="34" charset="0"/>
                        </a:rPr>
                        <a:t>Canada</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US" sz="1800" kern="0">
                          <a:effectLst/>
                          <a:latin typeface="Arial" panose="020B0604020202020204" pitchFamily="34" charset="0"/>
                          <a:cs typeface="Arial" panose="020B0604020202020204" pitchFamily="34" charset="0"/>
                        </a:rPr>
                        <a:t>G7, Ocean plastic charter</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extLst>
                  <a:ext uri="{0D108BD9-81ED-4DB2-BD59-A6C34878D82A}">
                    <a16:rowId xmlns:a16="http://schemas.microsoft.com/office/drawing/2014/main" val="355604327"/>
                  </a:ext>
                </a:extLst>
              </a:tr>
              <a:tr h="747639">
                <a:tc>
                  <a:txBody>
                    <a:bodyPr/>
                    <a:lstStyle/>
                    <a:p>
                      <a:pPr>
                        <a:lnSpc>
                          <a:spcPct val="107000"/>
                        </a:lnSpc>
                        <a:spcAft>
                          <a:spcPts val="800"/>
                        </a:spcAft>
                        <a:buNone/>
                      </a:pPr>
                      <a:r>
                        <a:rPr lang="en-US" sz="1800" kern="0" dirty="0">
                          <a:effectLst/>
                          <a:latin typeface="Arial" panose="020B0604020202020204" pitchFamily="34" charset="0"/>
                          <a:cs typeface="Arial" panose="020B0604020202020204" pitchFamily="34" charset="0"/>
                        </a:rPr>
                        <a:t>Reduce</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b="1" kern="100" dirty="0">
                          <a:solidFill>
                            <a:srgbClr val="FF0000"/>
                          </a:solidFill>
                          <a:effectLst/>
                          <a:latin typeface="Arial" panose="020B0604020202020204" pitchFamily="34" charset="0"/>
                          <a:cs typeface="Arial" panose="020B0604020202020204" pitchFamily="34" charset="0"/>
                        </a:rPr>
                        <a:t>By 2030</a:t>
                      </a:r>
                      <a:r>
                        <a:rPr lang="en-CA" sz="1800" kern="100" dirty="0">
                          <a:effectLst/>
                          <a:latin typeface="Arial" panose="020B0604020202020204" pitchFamily="34" charset="0"/>
                          <a:cs typeface="Arial" panose="020B0604020202020204" pitchFamily="34" charset="0"/>
                        </a:rPr>
                        <a:t>, reduce emissions of </a:t>
                      </a:r>
                      <a:r>
                        <a:rPr lang="en-US" sz="1800" kern="100" dirty="0">
                          <a:effectLst/>
                          <a:latin typeface="Arial" panose="020B0604020202020204" pitchFamily="34" charset="0"/>
                          <a:cs typeface="Arial" panose="020B0604020202020204" pitchFamily="34" charset="0"/>
                        </a:rPr>
                        <a:t>single-use </a:t>
                      </a:r>
                      <a:r>
                        <a:rPr lang="en-CA" sz="1800" kern="100" dirty="0">
                          <a:effectLst/>
                          <a:latin typeface="Arial" panose="020B0604020202020204" pitchFamily="34" charset="0"/>
                          <a:cs typeface="Arial" panose="020B0604020202020204" pitchFamily="34" charset="0"/>
                        </a:rPr>
                        <a:t>plastics such as containers and packaging </a:t>
                      </a:r>
                      <a:r>
                        <a:rPr lang="en-CA" sz="1800" b="1" kern="100" dirty="0">
                          <a:solidFill>
                            <a:srgbClr val="FF0000"/>
                          </a:solidFill>
                          <a:effectLst/>
                          <a:latin typeface="Arial" panose="020B0604020202020204" pitchFamily="34" charset="0"/>
                          <a:cs typeface="Arial" panose="020B0604020202020204" pitchFamily="34" charset="0"/>
                        </a:rPr>
                        <a:t>by 25% (cumulative).</a:t>
                      </a:r>
                      <a:endParaRPr lang="ja-JP" sz="1800" b="1" kern="100" dirty="0">
                        <a:solidFill>
                          <a:srgbClr val="FF0000"/>
                        </a:solidFill>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b="1" kern="100" dirty="0">
                          <a:solidFill>
                            <a:srgbClr val="FF0000"/>
                          </a:solidFill>
                          <a:effectLst/>
                          <a:latin typeface="Arial" panose="020B0604020202020204" pitchFamily="34" charset="0"/>
                          <a:cs typeface="Arial" panose="020B0604020202020204" pitchFamily="34" charset="0"/>
                        </a:rPr>
                        <a:t>Reduce the use of microbeads and microplastics.</a:t>
                      </a:r>
                      <a:endParaRPr lang="ja-JP" sz="1800" b="1" kern="100" dirty="0">
                        <a:solidFill>
                          <a:srgbClr val="FF0000"/>
                        </a:solidFill>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a:effectLst/>
                          <a:latin typeface="Arial" panose="020B0604020202020204" pitchFamily="34" charset="0"/>
                          <a:cs typeface="Arial" panose="020B0604020202020204" pitchFamily="34" charset="0"/>
                        </a:rPr>
                        <a:t>Significantly reduce unnecessary use of single-use plastics, considering the environmental impacts of alternatives.</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extLst>
                  <a:ext uri="{0D108BD9-81ED-4DB2-BD59-A6C34878D82A}">
                    <a16:rowId xmlns:a16="http://schemas.microsoft.com/office/drawing/2014/main" val="3173361372"/>
                  </a:ext>
                </a:extLst>
              </a:tr>
              <a:tr h="1251715">
                <a:tc rowSpan="4">
                  <a:txBody>
                    <a:bodyPr/>
                    <a:lstStyle/>
                    <a:p>
                      <a:pPr marL="69850" indent="-69850">
                        <a:lnSpc>
                          <a:spcPct val="107000"/>
                        </a:lnSpc>
                        <a:spcAft>
                          <a:spcPts val="800"/>
                        </a:spcAft>
                        <a:buNone/>
                      </a:pPr>
                      <a:r>
                        <a:rPr lang="en-US" sz="1800" kern="0">
                          <a:effectLst/>
                          <a:latin typeface="Arial" panose="020B0604020202020204" pitchFamily="34" charset="0"/>
                          <a:cs typeface="Arial" panose="020B0604020202020204" pitchFamily="34" charset="0"/>
                        </a:rPr>
                        <a:t>Reuse and recycling</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b="1" kern="100" dirty="0">
                          <a:solidFill>
                            <a:srgbClr val="FF0000"/>
                          </a:solidFill>
                          <a:effectLst/>
                          <a:latin typeface="Arial" panose="020B0604020202020204" pitchFamily="34" charset="0"/>
                          <a:cs typeface="Arial" panose="020B0604020202020204" pitchFamily="34" charset="0"/>
                        </a:rPr>
                        <a:t>By 2025</a:t>
                      </a:r>
                      <a:r>
                        <a:rPr lang="en-CA" sz="1800" kern="100" dirty="0">
                          <a:effectLst/>
                          <a:latin typeface="Arial" panose="020B0604020202020204" pitchFamily="34" charset="0"/>
                          <a:cs typeface="Arial" panose="020B0604020202020204" pitchFamily="34" charset="0"/>
                        </a:rPr>
                        <a:t>, ensure that plastic containers, packaging, and products are designed to </a:t>
                      </a:r>
                      <a:r>
                        <a:rPr lang="en-CA" sz="1800" b="1" kern="100" dirty="0">
                          <a:solidFill>
                            <a:srgbClr val="FF0000"/>
                          </a:solidFill>
                          <a:effectLst/>
                          <a:latin typeface="Arial" panose="020B0604020202020204" pitchFamily="34" charset="0"/>
                          <a:cs typeface="Arial" panose="020B0604020202020204" pitchFamily="34" charset="0"/>
                        </a:rPr>
                        <a:t>maintain functionality while being technically easy to sort, reuse and recycle</a:t>
                      </a:r>
                      <a:r>
                        <a:rPr lang="en-CA" sz="1800" kern="100" dirty="0">
                          <a:effectLst/>
                          <a:latin typeface="Arial" panose="020B0604020202020204" pitchFamily="34" charset="0"/>
                          <a:cs typeface="Arial" panose="020B0604020202020204" pitchFamily="34" charset="0"/>
                        </a:rPr>
                        <a:t>. Where alternatives are not available, allow energy recovery.</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dirty="0">
                          <a:effectLst/>
                          <a:latin typeface="Arial" panose="020B0604020202020204" pitchFamily="34" charset="0"/>
                          <a:cs typeface="Arial" panose="020B0604020202020204" pitchFamily="34" charset="0"/>
                        </a:rPr>
                        <a:t>By 2030, achieve 100% reusability, recyclability, or recoverability.</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dirty="0">
                          <a:effectLst/>
                          <a:latin typeface="Arial" panose="020B0604020202020204" pitchFamily="34" charset="0"/>
                          <a:cs typeface="Arial" panose="020B0604020202020204" pitchFamily="34" charset="0"/>
                        </a:rPr>
                        <a:t>By 2030, ensure 100% of plastics are reusable or recyclable. Where alternatives are not available, allow energy recovery.</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extLst>
                  <a:ext uri="{0D108BD9-81ED-4DB2-BD59-A6C34878D82A}">
                    <a16:rowId xmlns:a16="http://schemas.microsoft.com/office/drawing/2014/main" val="724400790"/>
                  </a:ext>
                </a:extLst>
              </a:tr>
              <a:tr h="495601">
                <a:tc vMerge="1">
                  <a:txBody>
                    <a:bodyPr/>
                    <a:lstStyle/>
                    <a:p>
                      <a:endParaRPr kumimoji="1" lang="ja-JP" altLang="en-US"/>
                    </a:p>
                  </a:txBody>
                  <a:tcPr/>
                </a:tc>
                <a:tc>
                  <a:txBody>
                    <a:bodyPr/>
                    <a:lstStyle/>
                    <a:p>
                      <a:pPr>
                        <a:lnSpc>
                          <a:spcPct val="107000"/>
                        </a:lnSpc>
                        <a:spcAft>
                          <a:spcPts val="800"/>
                        </a:spcAft>
                        <a:buNone/>
                      </a:pPr>
                      <a:r>
                        <a:rPr lang="en-CA" sz="1800" kern="100" dirty="0">
                          <a:effectLst/>
                          <a:latin typeface="Arial" panose="020B0604020202020204" pitchFamily="34" charset="0"/>
                          <a:cs typeface="Arial" panose="020B0604020202020204" pitchFamily="34" charset="0"/>
                        </a:rPr>
                        <a:t>By 2030, </a:t>
                      </a:r>
                      <a:r>
                        <a:rPr lang="en-CA" sz="1800" b="1" kern="100" dirty="0">
                          <a:solidFill>
                            <a:srgbClr val="FF0000"/>
                          </a:solidFill>
                          <a:effectLst/>
                          <a:latin typeface="Arial" panose="020B0604020202020204" pitchFamily="34" charset="0"/>
                          <a:cs typeface="Arial" panose="020B0604020202020204" pitchFamily="34" charset="0"/>
                        </a:rPr>
                        <a:t>60% of plastic containers and packaging</a:t>
                      </a:r>
                      <a:r>
                        <a:rPr lang="en-CA" sz="1800" kern="100" dirty="0">
                          <a:effectLst/>
                          <a:latin typeface="Arial" panose="020B0604020202020204" pitchFamily="34" charset="0"/>
                          <a:cs typeface="Arial" panose="020B0604020202020204" pitchFamily="34" charset="0"/>
                        </a:rPr>
                        <a:t> to be recycled or reused.</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dirty="0">
                          <a:effectLst/>
                          <a:latin typeface="Arial" panose="020B0604020202020204" pitchFamily="34" charset="0"/>
                          <a:cs typeface="Arial" panose="020B0604020202020204" pitchFamily="34" charset="0"/>
                        </a:rPr>
                        <a:t>By 2030, </a:t>
                      </a:r>
                      <a:r>
                        <a:rPr lang="en-CA" sz="1800" b="1" kern="100" dirty="0">
                          <a:solidFill>
                            <a:srgbClr val="FF0000"/>
                          </a:solidFill>
                          <a:effectLst/>
                          <a:latin typeface="Arial" panose="020B0604020202020204" pitchFamily="34" charset="0"/>
                          <a:cs typeface="Arial" panose="020B0604020202020204" pitchFamily="34" charset="0"/>
                        </a:rPr>
                        <a:t>at least 55% of plastic containers and packaging </a:t>
                      </a:r>
                      <a:r>
                        <a:rPr lang="en-CA" sz="1800" kern="100" dirty="0">
                          <a:effectLst/>
                          <a:latin typeface="Arial" panose="020B0604020202020204" pitchFamily="34" charset="0"/>
                          <a:cs typeface="Arial" panose="020B0604020202020204" pitchFamily="34" charset="0"/>
                        </a:rPr>
                        <a:t>to be recycled or reused.</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a:effectLst/>
                          <a:latin typeface="Arial" panose="020B0604020202020204" pitchFamily="34" charset="0"/>
                          <a:cs typeface="Arial" panose="020B0604020202020204" pitchFamily="34" charset="0"/>
                        </a:rPr>
                        <a:t>By 2030, at least 55% of plastic containers and packaging to be recycled or reused.</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extLst>
                  <a:ext uri="{0D108BD9-81ED-4DB2-BD59-A6C34878D82A}">
                    <a16:rowId xmlns:a16="http://schemas.microsoft.com/office/drawing/2014/main" val="746685428"/>
                  </a:ext>
                </a:extLst>
              </a:tr>
              <a:tr h="495601">
                <a:tc vMerge="1">
                  <a:txBody>
                    <a:bodyPr/>
                    <a:lstStyle/>
                    <a:p>
                      <a:endParaRPr kumimoji="1" lang="ja-JP" altLang="en-US"/>
                    </a:p>
                  </a:txBody>
                  <a:tcPr/>
                </a:tc>
                <a:tc>
                  <a:txBody>
                    <a:bodyPr/>
                    <a:lstStyle/>
                    <a:p>
                      <a:pPr>
                        <a:lnSpc>
                          <a:spcPct val="107000"/>
                        </a:lnSpc>
                        <a:spcAft>
                          <a:spcPts val="800"/>
                        </a:spcAft>
                        <a:buNone/>
                      </a:pPr>
                      <a:r>
                        <a:rPr lang="en-CA" sz="1800" b="1" kern="100" dirty="0">
                          <a:solidFill>
                            <a:srgbClr val="FF0000"/>
                          </a:solidFill>
                          <a:effectLst/>
                          <a:latin typeface="Arial" panose="020B0604020202020204" pitchFamily="34" charset="0"/>
                          <a:cs typeface="Arial" panose="020B0604020202020204" pitchFamily="34" charset="0"/>
                        </a:rPr>
                        <a:t>By 2035</a:t>
                      </a:r>
                      <a:r>
                        <a:rPr lang="en-CA" sz="1800" kern="100" dirty="0">
                          <a:effectLst/>
                          <a:latin typeface="Arial" panose="020B0604020202020204" pitchFamily="34" charset="0"/>
                          <a:cs typeface="Arial" panose="020B0604020202020204" pitchFamily="34" charset="0"/>
                        </a:rPr>
                        <a:t>, achieve </a:t>
                      </a:r>
                      <a:r>
                        <a:rPr lang="en-CA" sz="1800" b="1" kern="100" dirty="0">
                          <a:solidFill>
                            <a:srgbClr val="FF0000"/>
                          </a:solidFill>
                          <a:effectLst/>
                          <a:latin typeface="Arial" panose="020B0604020202020204" pitchFamily="34" charset="0"/>
                          <a:cs typeface="Arial" panose="020B0604020202020204" pitchFamily="34" charset="0"/>
                        </a:rPr>
                        <a:t>100% effective utilization </a:t>
                      </a:r>
                      <a:r>
                        <a:rPr lang="en-CA" sz="1800" kern="100" dirty="0">
                          <a:effectLst/>
                          <a:latin typeface="Arial" panose="020B0604020202020204" pitchFamily="34" charset="0"/>
                          <a:cs typeface="Arial" panose="020B0604020202020204" pitchFamily="34" charset="0"/>
                        </a:rPr>
                        <a:t>of all used plastics, </a:t>
                      </a:r>
                      <a:r>
                        <a:rPr lang="en-CA" sz="1800" b="1" kern="100" dirty="0">
                          <a:solidFill>
                            <a:srgbClr val="FF0000"/>
                          </a:solidFill>
                          <a:effectLst/>
                          <a:latin typeface="Arial" panose="020B0604020202020204" pitchFamily="34" charset="0"/>
                          <a:cs typeface="Arial" panose="020B0604020202020204" pitchFamily="34" charset="0"/>
                        </a:rPr>
                        <a:t>including energy recovery.</a:t>
                      </a:r>
                      <a:endParaRPr lang="ja-JP" sz="1800" b="1" kern="100" dirty="0">
                        <a:solidFill>
                          <a:srgbClr val="FF0000"/>
                        </a:solidFill>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b="1" kern="100" dirty="0">
                          <a:solidFill>
                            <a:srgbClr val="FF0000"/>
                          </a:solidFill>
                          <a:effectLst/>
                          <a:latin typeface="Arial" panose="020B0604020202020204" pitchFamily="34" charset="0"/>
                          <a:cs typeface="Arial" panose="020B0604020202020204" pitchFamily="34" charset="0"/>
                        </a:rPr>
                        <a:t>By 2030, achieve a 50% </a:t>
                      </a:r>
                      <a:r>
                        <a:rPr lang="en-CA" sz="1800" kern="100" dirty="0">
                          <a:effectLst/>
                          <a:latin typeface="Arial" panose="020B0604020202020204" pitchFamily="34" charset="0"/>
                          <a:cs typeface="Arial" panose="020B0604020202020204" pitchFamily="34" charset="0"/>
                        </a:rPr>
                        <a:t>recycling rate.</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dirty="0">
                          <a:effectLst/>
                          <a:latin typeface="Arial" panose="020B0604020202020204" pitchFamily="34" charset="0"/>
                          <a:cs typeface="Arial" panose="020B0604020202020204" pitchFamily="34" charset="0"/>
                        </a:rPr>
                        <a:t>By 2040, achieve 100% effective utilization of all plastics, including energy recovery.</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extLst>
                  <a:ext uri="{0D108BD9-81ED-4DB2-BD59-A6C34878D82A}">
                    <a16:rowId xmlns:a16="http://schemas.microsoft.com/office/drawing/2014/main" val="1972729524"/>
                  </a:ext>
                </a:extLst>
              </a:tr>
              <a:tr h="495601">
                <a:tc vMerge="1">
                  <a:txBody>
                    <a:bodyPr/>
                    <a:lstStyle/>
                    <a:p>
                      <a:endParaRPr kumimoji="1" lang="ja-JP" altLang="en-US"/>
                    </a:p>
                  </a:txBody>
                  <a:tcPr/>
                </a:tc>
                <a:tc>
                  <a:txBody>
                    <a:bodyPr/>
                    <a:lstStyle/>
                    <a:p>
                      <a:pPr>
                        <a:lnSpc>
                          <a:spcPct val="107000"/>
                        </a:lnSpc>
                        <a:spcAft>
                          <a:spcPts val="800"/>
                        </a:spcAft>
                        <a:buNone/>
                      </a:pPr>
                      <a:r>
                        <a:rPr lang="en-CA" sz="1800" kern="100" dirty="0">
                          <a:effectLst/>
                          <a:latin typeface="Arial" panose="020B0604020202020204" pitchFamily="34" charset="0"/>
                          <a:cs typeface="Arial" panose="020B0604020202020204" pitchFamily="34" charset="0"/>
                        </a:rPr>
                        <a:t>By 2030,</a:t>
                      </a:r>
                      <a:r>
                        <a:rPr lang="en-CA" sz="1800" b="1" kern="100" dirty="0">
                          <a:solidFill>
                            <a:srgbClr val="FF0000"/>
                          </a:solidFill>
                          <a:effectLst/>
                          <a:latin typeface="Arial" panose="020B0604020202020204" pitchFamily="34" charset="0"/>
                          <a:cs typeface="Arial" panose="020B0604020202020204" pitchFamily="34" charset="0"/>
                        </a:rPr>
                        <a:t> double </a:t>
                      </a:r>
                      <a:r>
                        <a:rPr lang="en-CA" sz="1800" kern="100" dirty="0">
                          <a:effectLst/>
                          <a:latin typeface="Arial" panose="020B0604020202020204" pitchFamily="34" charset="0"/>
                          <a:cs typeface="Arial" panose="020B0604020202020204" pitchFamily="34" charset="0"/>
                        </a:rPr>
                        <a:t>the material recovery of plastic waste.</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US" sz="1800" kern="100">
                          <a:effectLst/>
                          <a:latin typeface="Arial" panose="020B0604020202020204" pitchFamily="34" charset="0"/>
                          <a:cs typeface="Arial" panose="020B0604020202020204" pitchFamily="34" charset="0"/>
                        </a:rPr>
                        <a:t>　</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a:effectLst/>
                          <a:latin typeface="Arial" panose="020B0604020202020204" pitchFamily="34" charset="0"/>
                          <a:cs typeface="Arial" panose="020B0604020202020204" pitchFamily="34" charset="0"/>
                        </a:rPr>
                        <a:t>By 2030, increase the use of recycled content in plastic products by at least 50%.</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extLst>
                  <a:ext uri="{0D108BD9-81ED-4DB2-BD59-A6C34878D82A}">
                    <a16:rowId xmlns:a16="http://schemas.microsoft.com/office/drawing/2014/main" val="1735158531"/>
                  </a:ext>
                </a:extLst>
              </a:tr>
              <a:tr h="621620">
                <a:tc>
                  <a:txBody>
                    <a:bodyPr/>
                    <a:lstStyle/>
                    <a:p>
                      <a:pPr>
                        <a:lnSpc>
                          <a:spcPct val="107000"/>
                        </a:lnSpc>
                        <a:spcAft>
                          <a:spcPts val="800"/>
                        </a:spcAft>
                        <a:buNone/>
                      </a:pPr>
                      <a:r>
                        <a:rPr lang="en-US" sz="1800" kern="0">
                          <a:effectLst/>
                          <a:latin typeface="Arial" panose="020B0604020202020204" pitchFamily="34" charset="0"/>
                          <a:cs typeface="Arial" panose="020B0604020202020204" pitchFamily="34" charset="0"/>
                        </a:rPr>
                        <a:t>Renewable</a:t>
                      </a:r>
                      <a:endParaRPr lang="ja-JP" sz="1800" kern="10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CA" sz="1800" kern="100" dirty="0">
                          <a:effectLst/>
                          <a:latin typeface="Arial" panose="020B0604020202020204" pitchFamily="34" charset="0"/>
                          <a:cs typeface="Arial" panose="020B0604020202020204" pitchFamily="34" charset="0"/>
                        </a:rPr>
                        <a:t>By 2030, introduce </a:t>
                      </a:r>
                      <a:r>
                        <a:rPr lang="en-CA" sz="1800" b="1" kern="100" dirty="0">
                          <a:solidFill>
                            <a:srgbClr val="FF0000"/>
                          </a:solidFill>
                          <a:effectLst/>
                          <a:latin typeface="Arial" panose="020B0604020202020204" pitchFamily="34" charset="0"/>
                          <a:cs typeface="Arial" panose="020B0604020202020204" pitchFamily="34" charset="0"/>
                        </a:rPr>
                        <a:t>biomass plastics to the maximum extent (2 million tonnes).</a:t>
                      </a:r>
                      <a:endParaRPr lang="ja-JP" sz="1800" b="1" kern="100" dirty="0">
                        <a:solidFill>
                          <a:srgbClr val="FF0000"/>
                        </a:solidFill>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nSpc>
                          <a:spcPct val="107000"/>
                        </a:lnSpc>
                        <a:spcAft>
                          <a:spcPts val="800"/>
                        </a:spcAft>
                        <a:buNone/>
                      </a:pPr>
                      <a:r>
                        <a:rPr lang="en-US" sz="1800" kern="100" dirty="0">
                          <a:effectLst/>
                          <a:latin typeface="Arial" panose="020B0604020202020204" pitchFamily="34" charset="0"/>
                          <a:cs typeface="Arial" panose="020B0604020202020204" pitchFamily="34" charset="0"/>
                        </a:rPr>
                        <a:t>　</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tc>
                  <a:txBody>
                    <a:bodyPr/>
                    <a:lstStyle/>
                    <a:p>
                      <a:pPr algn="ctr">
                        <a:lnSpc>
                          <a:spcPct val="107000"/>
                        </a:lnSpc>
                        <a:spcAft>
                          <a:spcPts val="800"/>
                        </a:spcAft>
                        <a:buNone/>
                      </a:pPr>
                      <a:r>
                        <a:rPr lang="en-CA" sz="1800" kern="100" dirty="0">
                          <a:effectLst/>
                          <a:latin typeface="Arial" panose="020B0604020202020204" pitchFamily="34" charset="0"/>
                          <a:cs typeface="Arial" panose="020B0604020202020204" pitchFamily="34" charset="0"/>
                        </a:rPr>
                        <a:t>―</a:t>
                      </a:r>
                      <a:endParaRPr lang="ja-JP" sz="1800" kern="100" dirty="0">
                        <a:effectLst/>
                        <a:latin typeface="Arial" panose="020B0604020202020204" pitchFamily="34" charset="0"/>
                        <a:ea typeface="Yu Gothic" panose="020B0400000000000000" pitchFamily="50" charset="-128"/>
                        <a:cs typeface="Arial" panose="020B0604020202020204" pitchFamily="34" charset="0"/>
                      </a:endParaRPr>
                    </a:p>
                  </a:txBody>
                  <a:tcPr marL="44162" marR="44162" marT="0" marB="0" anchor="ctr"/>
                </a:tc>
                <a:extLst>
                  <a:ext uri="{0D108BD9-81ED-4DB2-BD59-A6C34878D82A}">
                    <a16:rowId xmlns:a16="http://schemas.microsoft.com/office/drawing/2014/main" val="553041888"/>
                  </a:ext>
                </a:extLst>
              </a:tr>
            </a:tbl>
          </a:graphicData>
        </a:graphic>
      </p:graphicFrame>
    </p:spTree>
    <p:extLst>
      <p:ext uri="{BB962C8B-B14F-4D97-AF65-F5344CB8AC3E}">
        <p14:creationId xmlns:p14="http://schemas.microsoft.com/office/powerpoint/2010/main" val="20845843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2613E-21E0-6E1C-4EA6-CB22640C330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C6334EC-815C-6250-8828-9E1F3E66E191}"/>
              </a:ext>
            </a:extLst>
          </p:cNvPr>
          <p:cNvSpPr>
            <a:spLocks noGrp="1"/>
          </p:cNvSpPr>
          <p:nvPr>
            <p:ph type="title"/>
          </p:nvPr>
        </p:nvSpPr>
        <p:spPr>
          <a:xfrm>
            <a:off x="70981" y="89554"/>
            <a:ext cx="12121020" cy="586852"/>
          </a:xfrm>
        </p:spPr>
        <p:txBody>
          <a:bodyPr>
            <a:noAutofit/>
          </a:bodyPr>
          <a:lstStyle/>
          <a:p>
            <a:r>
              <a:rPr lang="en-CA" altLang="ja-JP" sz="2800" dirty="0">
                <a:latin typeface="Arial" panose="020B0604020202020204" pitchFamily="34" charset="0"/>
                <a:cs typeface="Arial" panose="020B0604020202020204" pitchFamily="34" charset="0"/>
              </a:rPr>
              <a:t>Measures along life cycle of plastics under the Plastic Resource Circulation Act</a:t>
            </a:r>
            <a:endParaRPr kumimoji="1" lang="ja-JP" altLang="en-US" sz="2800" dirty="0">
              <a:latin typeface="Arial" panose="020B0604020202020204" pitchFamily="34" charset="0"/>
              <a:cs typeface="Arial" panose="020B0604020202020204" pitchFamily="34" charset="0"/>
            </a:endParaRPr>
          </a:p>
        </p:txBody>
      </p:sp>
      <p:pic>
        <p:nvPicPr>
          <p:cNvPr id="4" name="図 3" descr="テキスト&#10;&#10;AI 生成コンテンツは誤りを含む可能性があります。">
            <a:extLst>
              <a:ext uri="{FF2B5EF4-FFF2-40B4-BE49-F238E27FC236}">
                <a16:creationId xmlns:a16="http://schemas.microsoft.com/office/drawing/2014/main" id="{FDB8FEAB-CEF3-6B23-DAF6-6B3088183EA5}"/>
              </a:ext>
            </a:extLst>
          </p:cNvPr>
          <p:cNvPicPr>
            <a:picLocks noChangeAspect="1"/>
          </p:cNvPicPr>
          <p:nvPr/>
        </p:nvPicPr>
        <p:blipFill>
          <a:blip r:embed="rId2"/>
          <a:stretch>
            <a:fillRect/>
          </a:stretch>
        </p:blipFill>
        <p:spPr>
          <a:xfrm>
            <a:off x="3625239" y="369503"/>
            <a:ext cx="7635659" cy="6398943"/>
          </a:xfrm>
          <a:prstGeom prst="rect">
            <a:avLst/>
          </a:prstGeom>
        </p:spPr>
      </p:pic>
      <p:sp>
        <p:nvSpPr>
          <p:cNvPr id="5" name="正方形/長方形 4">
            <a:extLst>
              <a:ext uri="{FF2B5EF4-FFF2-40B4-BE49-F238E27FC236}">
                <a16:creationId xmlns:a16="http://schemas.microsoft.com/office/drawing/2014/main" id="{26FF6542-B373-4F7C-22FD-2829FD00176D}"/>
              </a:ext>
            </a:extLst>
          </p:cNvPr>
          <p:cNvSpPr/>
          <p:nvPr/>
        </p:nvSpPr>
        <p:spPr>
          <a:xfrm>
            <a:off x="1146840" y="551144"/>
            <a:ext cx="2353137" cy="839243"/>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Arial" panose="020B0604020202020204" pitchFamily="34" charset="0"/>
                <a:cs typeface="Arial" panose="020B0604020202020204" pitchFamily="34" charset="0"/>
              </a:rPr>
              <a:t>Design &amp; manufacturing</a:t>
            </a:r>
            <a:endParaRPr kumimoji="1" lang="ja-JP" altLang="en-US" sz="2400" dirty="0">
              <a:solidFill>
                <a:srgbClr val="FF0000"/>
              </a:solidFill>
              <a:latin typeface="Arial" panose="020B0604020202020204" pitchFamily="34" charset="0"/>
              <a:cs typeface="Arial" panose="020B0604020202020204" pitchFamily="34" charset="0"/>
            </a:endParaRPr>
          </a:p>
        </p:txBody>
      </p:sp>
      <p:sp>
        <p:nvSpPr>
          <p:cNvPr id="6" name="正方形/長方形 5">
            <a:extLst>
              <a:ext uri="{FF2B5EF4-FFF2-40B4-BE49-F238E27FC236}">
                <a16:creationId xmlns:a16="http://schemas.microsoft.com/office/drawing/2014/main" id="{D959E5D0-D5BB-4B24-5131-312A091A3F4F}"/>
              </a:ext>
            </a:extLst>
          </p:cNvPr>
          <p:cNvSpPr/>
          <p:nvPr/>
        </p:nvSpPr>
        <p:spPr>
          <a:xfrm>
            <a:off x="1136402" y="1780780"/>
            <a:ext cx="2353137" cy="839243"/>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Arial" panose="020B0604020202020204" pitchFamily="34" charset="0"/>
                <a:cs typeface="Arial" panose="020B0604020202020204" pitchFamily="34" charset="0"/>
              </a:rPr>
              <a:t>Sale &amp; provision</a:t>
            </a:r>
            <a:endParaRPr kumimoji="1" lang="ja-JP" altLang="en-US" sz="2400" dirty="0">
              <a:solidFill>
                <a:srgbClr val="FF0000"/>
              </a:solidFill>
              <a:latin typeface="Arial" panose="020B0604020202020204" pitchFamily="34" charset="0"/>
              <a:cs typeface="Arial" panose="020B0604020202020204" pitchFamily="34" charset="0"/>
            </a:endParaRPr>
          </a:p>
        </p:txBody>
      </p:sp>
      <p:sp>
        <p:nvSpPr>
          <p:cNvPr id="7" name="正方形/長方形 6">
            <a:extLst>
              <a:ext uri="{FF2B5EF4-FFF2-40B4-BE49-F238E27FC236}">
                <a16:creationId xmlns:a16="http://schemas.microsoft.com/office/drawing/2014/main" id="{7BBEC0CB-B9BB-3D3C-3859-3C10EBA3D982}"/>
              </a:ext>
            </a:extLst>
          </p:cNvPr>
          <p:cNvSpPr/>
          <p:nvPr/>
        </p:nvSpPr>
        <p:spPr>
          <a:xfrm>
            <a:off x="1125964" y="3611664"/>
            <a:ext cx="2353137" cy="1386221"/>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Arial" panose="020B0604020202020204" pitchFamily="34" charset="0"/>
                <a:cs typeface="Arial" panose="020B0604020202020204" pitchFamily="34" charset="0"/>
              </a:rPr>
              <a:t>Discharge, collection &amp; Recycling</a:t>
            </a:r>
            <a:endParaRPr kumimoji="1" lang="ja-JP" alt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75999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E6FDC-60A6-0953-3ED2-FFABD27DE78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4A9A1E2-52A3-0357-A7A7-125A66183729}"/>
              </a:ext>
            </a:extLst>
          </p:cNvPr>
          <p:cNvSpPr>
            <a:spLocks noGrp="1"/>
          </p:cNvSpPr>
          <p:nvPr>
            <p:ph type="title"/>
          </p:nvPr>
        </p:nvSpPr>
        <p:spPr>
          <a:xfrm>
            <a:off x="70981" y="89554"/>
            <a:ext cx="12121020" cy="586852"/>
          </a:xfrm>
        </p:spPr>
        <p:txBody>
          <a:bodyPr>
            <a:noAutofit/>
          </a:bodyPr>
          <a:lstStyle/>
          <a:p>
            <a:r>
              <a:rPr lang="en-CA" altLang="ja-JP" sz="2800" dirty="0">
                <a:latin typeface="Arial" panose="020B0604020202020204" pitchFamily="34" charset="0"/>
                <a:cs typeface="Arial" panose="020B0604020202020204" pitchFamily="34" charset="0"/>
              </a:rPr>
              <a:t>Measures along life cycle of plastics under the Plastic Resource Circulation Act</a:t>
            </a:r>
            <a:endParaRPr kumimoji="1" lang="ja-JP" altLang="en-US" sz="2800" dirty="0">
              <a:latin typeface="Arial" panose="020B0604020202020204" pitchFamily="34" charset="0"/>
              <a:cs typeface="Arial" panose="020B0604020202020204" pitchFamily="34" charset="0"/>
            </a:endParaRPr>
          </a:p>
        </p:txBody>
      </p:sp>
      <p:sp>
        <p:nvSpPr>
          <p:cNvPr id="3" name="正方形/長方形 2">
            <a:extLst>
              <a:ext uri="{FF2B5EF4-FFF2-40B4-BE49-F238E27FC236}">
                <a16:creationId xmlns:a16="http://schemas.microsoft.com/office/drawing/2014/main" id="{D0D8650C-8E8B-D8D4-5446-A8FA01DDCC7A}"/>
              </a:ext>
            </a:extLst>
          </p:cNvPr>
          <p:cNvSpPr/>
          <p:nvPr/>
        </p:nvSpPr>
        <p:spPr>
          <a:xfrm>
            <a:off x="96033" y="843620"/>
            <a:ext cx="3600525" cy="446560"/>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Arial" panose="020B0604020202020204" pitchFamily="34" charset="0"/>
                <a:cs typeface="Arial" panose="020B0604020202020204" pitchFamily="34" charset="0"/>
              </a:rPr>
              <a:t>Design &amp; manufacturing</a:t>
            </a:r>
            <a:endParaRPr kumimoji="1" lang="ja-JP" altLang="en-US" sz="2400" dirty="0">
              <a:solidFill>
                <a:srgbClr val="FF0000"/>
              </a:solidFill>
              <a:latin typeface="Arial" panose="020B0604020202020204" pitchFamily="34" charset="0"/>
              <a:cs typeface="Arial" panose="020B0604020202020204" pitchFamily="34" charset="0"/>
            </a:endParaRPr>
          </a:p>
        </p:txBody>
      </p:sp>
      <p:sp>
        <p:nvSpPr>
          <p:cNvPr id="8" name="正方形/長方形 7">
            <a:extLst>
              <a:ext uri="{FF2B5EF4-FFF2-40B4-BE49-F238E27FC236}">
                <a16:creationId xmlns:a16="http://schemas.microsoft.com/office/drawing/2014/main" id="{112263A5-BFE1-1D80-F7F6-C43109366458}"/>
              </a:ext>
            </a:extLst>
          </p:cNvPr>
          <p:cNvSpPr/>
          <p:nvPr/>
        </p:nvSpPr>
        <p:spPr>
          <a:xfrm>
            <a:off x="96033" y="4181825"/>
            <a:ext cx="3361151" cy="479748"/>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Arial" panose="020B0604020202020204" pitchFamily="34" charset="0"/>
                <a:cs typeface="Arial" panose="020B0604020202020204" pitchFamily="34" charset="0"/>
              </a:rPr>
              <a:t>Sale &amp; provision</a:t>
            </a:r>
            <a:endParaRPr kumimoji="1" lang="ja-JP" altLang="en-US" sz="2400" dirty="0">
              <a:solidFill>
                <a:srgbClr val="FF0000"/>
              </a:solidFill>
              <a:latin typeface="Arial" panose="020B0604020202020204" pitchFamily="34" charset="0"/>
              <a:cs typeface="Arial" panose="020B0604020202020204" pitchFamily="34" charset="0"/>
            </a:endParaRPr>
          </a:p>
        </p:txBody>
      </p:sp>
      <p:pic>
        <p:nvPicPr>
          <p:cNvPr id="10" name="図 9">
            <a:extLst>
              <a:ext uri="{FF2B5EF4-FFF2-40B4-BE49-F238E27FC236}">
                <a16:creationId xmlns:a16="http://schemas.microsoft.com/office/drawing/2014/main" id="{69B39BCA-B9A1-4EDC-6092-83A3B3DE32A4}"/>
              </a:ext>
            </a:extLst>
          </p:cNvPr>
          <p:cNvPicPr>
            <a:picLocks noChangeAspect="1"/>
          </p:cNvPicPr>
          <p:nvPr/>
        </p:nvPicPr>
        <p:blipFill>
          <a:blip r:embed="rId2"/>
          <a:stretch>
            <a:fillRect/>
          </a:stretch>
        </p:blipFill>
        <p:spPr>
          <a:xfrm>
            <a:off x="87630" y="1580108"/>
            <a:ext cx="12016740" cy="2019300"/>
          </a:xfrm>
          <a:prstGeom prst="rect">
            <a:avLst/>
          </a:prstGeom>
        </p:spPr>
      </p:pic>
      <p:pic>
        <p:nvPicPr>
          <p:cNvPr id="11" name="図 10">
            <a:extLst>
              <a:ext uri="{FF2B5EF4-FFF2-40B4-BE49-F238E27FC236}">
                <a16:creationId xmlns:a16="http://schemas.microsoft.com/office/drawing/2014/main" id="{CDEC9C4B-6CF9-A374-DAF4-FD4F3820C3B4}"/>
              </a:ext>
            </a:extLst>
          </p:cNvPr>
          <p:cNvPicPr>
            <a:picLocks noChangeAspect="1"/>
          </p:cNvPicPr>
          <p:nvPr/>
        </p:nvPicPr>
        <p:blipFill>
          <a:blip r:embed="rId3"/>
          <a:stretch>
            <a:fillRect/>
          </a:stretch>
        </p:blipFill>
        <p:spPr>
          <a:xfrm>
            <a:off x="83820" y="4699082"/>
            <a:ext cx="12024360" cy="2019300"/>
          </a:xfrm>
          <a:prstGeom prst="rect">
            <a:avLst/>
          </a:prstGeom>
        </p:spPr>
      </p:pic>
      <p:sp>
        <p:nvSpPr>
          <p:cNvPr id="12" name="正方形/長方形 11">
            <a:extLst>
              <a:ext uri="{FF2B5EF4-FFF2-40B4-BE49-F238E27FC236}">
                <a16:creationId xmlns:a16="http://schemas.microsoft.com/office/drawing/2014/main" id="{93E21B47-3F8B-EBF0-92D3-9890423544E7}"/>
              </a:ext>
            </a:extLst>
          </p:cNvPr>
          <p:cNvSpPr/>
          <p:nvPr/>
        </p:nvSpPr>
        <p:spPr>
          <a:xfrm>
            <a:off x="3592882" y="4200580"/>
            <a:ext cx="5475962" cy="498502"/>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2400" dirty="0">
                <a:solidFill>
                  <a:srgbClr val="FF0000"/>
                </a:solidFill>
                <a:latin typeface="Arial" panose="020B0604020202020204" pitchFamily="34" charset="0"/>
                <a:cs typeface="Arial" panose="020B0604020202020204" pitchFamily="34" charset="0"/>
              </a:rPr>
              <a:t>12 products are targeted.</a:t>
            </a:r>
            <a:endParaRPr kumimoji="1" lang="ja-JP" altLang="en-US" sz="2400" dirty="0">
              <a:solidFill>
                <a:srgbClr val="FF0000"/>
              </a:solidFill>
              <a:latin typeface="Arial" panose="020B0604020202020204" pitchFamily="34" charset="0"/>
              <a:cs typeface="Arial" panose="020B0604020202020204" pitchFamily="34" charset="0"/>
            </a:endParaRPr>
          </a:p>
        </p:txBody>
      </p:sp>
      <p:pic>
        <p:nvPicPr>
          <p:cNvPr id="2050" name="Picture 2" descr="テーブルナイフ">
            <a:extLst>
              <a:ext uri="{FF2B5EF4-FFF2-40B4-BE49-F238E27FC236}">
                <a16:creationId xmlns:a16="http://schemas.microsoft.com/office/drawing/2014/main" id="{DFDE30DC-6CD4-31C8-3645-567274234E0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842" r="32334"/>
          <a:stretch>
            <a:fillRect/>
          </a:stretch>
        </p:blipFill>
        <p:spPr bwMode="auto">
          <a:xfrm>
            <a:off x="7139123" y="3598775"/>
            <a:ext cx="478710" cy="155139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マドラー">
            <a:extLst>
              <a:ext uri="{FF2B5EF4-FFF2-40B4-BE49-F238E27FC236}">
                <a16:creationId xmlns:a16="http://schemas.microsoft.com/office/drawing/2014/main" id="{FF3D185A-3C26-778B-D179-DE7ED24F85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409" r="37619"/>
          <a:stretch>
            <a:fillRect/>
          </a:stretch>
        </p:blipFill>
        <p:spPr bwMode="auto">
          <a:xfrm flipH="1">
            <a:off x="7507135" y="3625992"/>
            <a:ext cx="361145" cy="155374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ヘアブラシ">
            <a:extLst>
              <a:ext uri="{FF2B5EF4-FFF2-40B4-BE49-F238E27FC236}">
                <a16:creationId xmlns:a16="http://schemas.microsoft.com/office/drawing/2014/main" id="{1B3F1E89-2573-8307-181D-8DCBF719729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157" t="19704" r="33850" b="16472"/>
          <a:stretch>
            <a:fillRect/>
          </a:stretch>
        </p:blipFill>
        <p:spPr bwMode="auto">
          <a:xfrm>
            <a:off x="7884139" y="3784760"/>
            <a:ext cx="417425" cy="808308"/>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くし">
            <a:extLst>
              <a:ext uri="{FF2B5EF4-FFF2-40B4-BE49-F238E27FC236}">
                <a16:creationId xmlns:a16="http://schemas.microsoft.com/office/drawing/2014/main" id="{2EFFCFC8-320E-FFE4-4856-2D567865E21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6528" t="34162" r="18222" b="35019"/>
          <a:stretch>
            <a:fillRect/>
          </a:stretch>
        </p:blipFill>
        <p:spPr bwMode="auto">
          <a:xfrm>
            <a:off x="7870900" y="4624347"/>
            <a:ext cx="817081" cy="39801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かみそり">
            <a:extLst>
              <a:ext uri="{FF2B5EF4-FFF2-40B4-BE49-F238E27FC236}">
                <a16:creationId xmlns:a16="http://schemas.microsoft.com/office/drawing/2014/main" id="{42FBD9DB-2572-6B59-2147-E4AC00C51CB4}"/>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8911" t="21173" r="31375" b="20263"/>
          <a:stretch>
            <a:fillRect/>
          </a:stretch>
        </p:blipFill>
        <p:spPr bwMode="auto">
          <a:xfrm>
            <a:off x="8723987" y="4236760"/>
            <a:ext cx="601888" cy="915372"/>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シャワーキャップ">
            <a:extLst>
              <a:ext uri="{FF2B5EF4-FFF2-40B4-BE49-F238E27FC236}">
                <a16:creationId xmlns:a16="http://schemas.microsoft.com/office/drawing/2014/main" id="{3508B343-91E5-A308-D282-58AA64F4A12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4648" t="34162" r="19266" b="34161"/>
          <a:stretch>
            <a:fillRect/>
          </a:stretch>
        </p:blipFill>
        <p:spPr bwMode="auto">
          <a:xfrm>
            <a:off x="8663695" y="3815924"/>
            <a:ext cx="722471" cy="420836"/>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descr="歯ブラシ">
            <a:extLst>
              <a:ext uri="{FF2B5EF4-FFF2-40B4-BE49-F238E27FC236}">
                <a16:creationId xmlns:a16="http://schemas.microsoft.com/office/drawing/2014/main" id="{12332103-9803-D53B-AC7D-003ABE87BE77}"/>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41133" t="13165" r="44549" b="14253"/>
          <a:stretch>
            <a:fillRect/>
          </a:stretch>
        </p:blipFill>
        <p:spPr bwMode="auto">
          <a:xfrm>
            <a:off x="9471184" y="3761876"/>
            <a:ext cx="296752" cy="1551393"/>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衣類用ハンガー">
            <a:extLst>
              <a:ext uri="{FF2B5EF4-FFF2-40B4-BE49-F238E27FC236}">
                <a16:creationId xmlns:a16="http://schemas.microsoft.com/office/drawing/2014/main" id="{46B4490D-4DDA-DB2D-F12A-B2EC11079678}"/>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23524" t="31564" r="20194" b="33112"/>
          <a:stretch>
            <a:fillRect/>
          </a:stretch>
        </p:blipFill>
        <p:spPr bwMode="auto">
          <a:xfrm>
            <a:off x="9803897" y="3737357"/>
            <a:ext cx="1273289" cy="824196"/>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衣類用のカバー">
            <a:extLst>
              <a:ext uri="{FF2B5EF4-FFF2-40B4-BE49-F238E27FC236}">
                <a16:creationId xmlns:a16="http://schemas.microsoft.com/office/drawing/2014/main" id="{06DF3430-1215-3A0A-1C94-31B2DEEE085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4415" t="10055" r="22299" b="6564"/>
          <a:stretch>
            <a:fillRect/>
          </a:stretch>
        </p:blipFill>
        <p:spPr bwMode="auto">
          <a:xfrm>
            <a:off x="11040714" y="3724029"/>
            <a:ext cx="961323" cy="1551394"/>
          </a:xfrm>
          <a:prstGeom prst="rect">
            <a:avLst/>
          </a:prstGeom>
          <a:noFill/>
          <a:extLst>
            <a:ext uri="{909E8E84-426E-40DD-AFC4-6F175D3DCCD1}">
              <a14:hiddenFill xmlns:a14="http://schemas.microsoft.com/office/drawing/2010/main">
                <a:solidFill>
                  <a:srgbClr val="FFFFFF"/>
                </a:solidFill>
              </a14:hiddenFill>
            </a:ext>
          </a:extLst>
        </p:spPr>
      </p:pic>
      <p:sp>
        <p:nvSpPr>
          <p:cNvPr id="13" name="正方形/長方形 12">
            <a:extLst>
              <a:ext uri="{FF2B5EF4-FFF2-40B4-BE49-F238E27FC236}">
                <a16:creationId xmlns:a16="http://schemas.microsoft.com/office/drawing/2014/main" id="{1A4D30A8-8731-8A6E-ADAD-4763B0463731}"/>
              </a:ext>
            </a:extLst>
          </p:cNvPr>
          <p:cNvSpPr/>
          <p:nvPr/>
        </p:nvSpPr>
        <p:spPr>
          <a:xfrm>
            <a:off x="3797469" y="480434"/>
            <a:ext cx="8628349" cy="1099041"/>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dirty="0">
                <a:solidFill>
                  <a:srgbClr val="FF0000"/>
                </a:solidFill>
                <a:latin typeface="Arial" panose="020B0604020202020204" pitchFamily="34" charset="0"/>
                <a:cs typeface="Arial" panose="020B0604020202020204" pitchFamily="34" charset="0"/>
              </a:rPr>
              <a:t>For stationery, beverage PET bottles, household detergent containers, cosmetic containers, guidelines has been established.</a:t>
            </a:r>
            <a:endParaRPr kumimoji="1" lang="ja-JP" alt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85602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F3373-5023-A81D-9C3E-950274FC77E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92A7F93-4F14-219D-494F-37F93CA22230}"/>
              </a:ext>
            </a:extLst>
          </p:cNvPr>
          <p:cNvSpPr>
            <a:spLocks noGrp="1"/>
          </p:cNvSpPr>
          <p:nvPr>
            <p:ph type="title"/>
          </p:nvPr>
        </p:nvSpPr>
        <p:spPr>
          <a:xfrm>
            <a:off x="70981" y="89554"/>
            <a:ext cx="12121020" cy="586852"/>
          </a:xfrm>
        </p:spPr>
        <p:txBody>
          <a:bodyPr>
            <a:noAutofit/>
          </a:bodyPr>
          <a:lstStyle/>
          <a:p>
            <a:r>
              <a:rPr lang="en-CA" altLang="ja-JP" sz="2800" dirty="0">
                <a:latin typeface="Arial" panose="020B0604020202020204" pitchFamily="34" charset="0"/>
                <a:cs typeface="Arial" panose="020B0604020202020204" pitchFamily="34" charset="0"/>
              </a:rPr>
              <a:t>Measures along life cycle of plastics under the Plastic Resource Circulation Act</a:t>
            </a:r>
            <a:endParaRPr kumimoji="1" lang="ja-JP" altLang="en-US" sz="2800" dirty="0">
              <a:latin typeface="Arial" panose="020B0604020202020204" pitchFamily="34" charset="0"/>
              <a:cs typeface="Arial" panose="020B0604020202020204" pitchFamily="34" charset="0"/>
            </a:endParaRPr>
          </a:p>
        </p:txBody>
      </p:sp>
      <p:sp>
        <p:nvSpPr>
          <p:cNvPr id="7" name="正方形/長方形 6">
            <a:extLst>
              <a:ext uri="{FF2B5EF4-FFF2-40B4-BE49-F238E27FC236}">
                <a16:creationId xmlns:a16="http://schemas.microsoft.com/office/drawing/2014/main" id="{3931D00F-3DA1-E3FC-FA1B-F13332B28854}"/>
              </a:ext>
            </a:extLst>
          </p:cNvPr>
          <p:cNvSpPr/>
          <p:nvPr/>
        </p:nvSpPr>
        <p:spPr>
          <a:xfrm>
            <a:off x="865787" y="598027"/>
            <a:ext cx="5391322" cy="530821"/>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400" dirty="0">
                <a:solidFill>
                  <a:srgbClr val="FF0000"/>
                </a:solidFill>
                <a:latin typeface="Arial" panose="020B0604020202020204" pitchFamily="34" charset="0"/>
                <a:cs typeface="Arial" panose="020B0604020202020204" pitchFamily="34" charset="0"/>
              </a:rPr>
              <a:t>Discharge, collection &amp; Recycling</a:t>
            </a:r>
            <a:endParaRPr kumimoji="1" lang="ja-JP" altLang="en-US" sz="2400" dirty="0">
              <a:solidFill>
                <a:srgbClr val="FF0000"/>
              </a:solidFill>
              <a:latin typeface="Arial" panose="020B0604020202020204" pitchFamily="34" charset="0"/>
              <a:cs typeface="Arial" panose="020B0604020202020204" pitchFamily="34" charset="0"/>
            </a:endParaRPr>
          </a:p>
        </p:txBody>
      </p:sp>
      <p:pic>
        <p:nvPicPr>
          <p:cNvPr id="3" name="図 2">
            <a:extLst>
              <a:ext uri="{FF2B5EF4-FFF2-40B4-BE49-F238E27FC236}">
                <a16:creationId xmlns:a16="http://schemas.microsoft.com/office/drawing/2014/main" id="{D343BB9A-FA3A-C0FF-1305-580E7A89D7E6}"/>
              </a:ext>
            </a:extLst>
          </p:cNvPr>
          <p:cNvPicPr>
            <a:picLocks noChangeAspect="1"/>
          </p:cNvPicPr>
          <p:nvPr/>
        </p:nvPicPr>
        <p:blipFill>
          <a:blip r:embed="rId2"/>
          <a:stretch>
            <a:fillRect/>
          </a:stretch>
        </p:blipFill>
        <p:spPr>
          <a:xfrm>
            <a:off x="15240" y="1207227"/>
            <a:ext cx="12161520" cy="5410200"/>
          </a:xfrm>
          <a:prstGeom prst="rect">
            <a:avLst/>
          </a:prstGeom>
        </p:spPr>
      </p:pic>
    </p:spTree>
    <p:extLst>
      <p:ext uri="{BB962C8B-B14F-4D97-AF65-F5344CB8AC3E}">
        <p14:creationId xmlns:p14="http://schemas.microsoft.com/office/powerpoint/2010/main" val="3980987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B4F2A-D1F3-1689-CCE2-46D74C721AD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4D4B3B7-B334-4AE7-9F4B-5B7E8CE4A343}"/>
              </a:ext>
            </a:extLst>
          </p:cNvPr>
          <p:cNvSpPr>
            <a:spLocks noGrp="1"/>
          </p:cNvSpPr>
          <p:nvPr>
            <p:ph type="title"/>
          </p:nvPr>
        </p:nvSpPr>
        <p:spPr>
          <a:xfrm>
            <a:off x="313151" y="1871"/>
            <a:ext cx="11878849" cy="962633"/>
          </a:xfrm>
        </p:spPr>
        <p:txBody>
          <a:bodyPr>
            <a:normAutofit/>
          </a:bodyPr>
          <a:lstStyle/>
          <a:p>
            <a:r>
              <a:rPr kumimoji="1" lang="en-US" altLang="ja-JP" dirty="0">
                <a:latin typeface="Arial" panose="020B0604020202020204" pitchFamily="34" charset="0"/>
                <a:cs typeface="Arial" panose="020B0604020202020204" pitchFamily="34" charset="0"/>
              </a:rPr>
              <a:t>Limitation of EPR in Japan (personal </a:t>
            </a:r>
            <a:r>
              <a:rPr lang="en-US" altLang="ja-JP" dirty="0">
                <a:latin typeface="Arial" panose="020B0604020202020204" pitchFamily="34" charset="0"/>
                <a:cs typeface="Arial" panose="020B0604020202020204" pitchFamily="34" charset="0"/>
              </a:rPr>
              <a:t>opinion</a:t>
            </a:r>
            <a:r>
              <a:rPr kumimoji="1" lang="en-US" altLang="ja-JP" dirty="0">
                <a:latin typeface="Arial" panose="020B0604020202020204" pitchFamily="34" charset="0"/>
                <a:cs typeface="Arial" panose="020B0604020202020204" pitchFamily="34" charset="0"/>
              </a:rPr>
              <a:t>)</a:t>
            </a:r>
            <a:endParaRPr kumimoji="1" lang="ja-JP" altLang="en-US" dirty="0">
              <a:latin typeface="Arial" panose="020B0604020202020204" pitchFamily="34" charset="0"/>
              <a:cs typeface="Arial" panose="020B0604020202020204" pitchFamily="34" charset="0"/>
            </a:endParaRPr>
          </a:p>
        </p:txBody>
      </p:sp>
      <p:sp>
        <p:nvSpPr>
          <p:cNvPr id="3" name="コンテンツ プレースホルダー 2">
            <a:extLst>
              <a:ext uri="{FF2B5EF4-FFF2-40B4-BE49-F238E27FC236}">
                <a16:creationId xmlns:a16="http://schemas.microsoft.com/office/drawing/2014/main" id="{A45C776E-D53E-3CC4-6902-303482C048E7}"/>
              </a:ext>
            </a:extLst>
          </p:cNvPr>
          <p:cNvSpPr>
            <a:spLocks noGrp="1"/>
          </p:cNvSpPr>
          <p:nvPr>
            <p:ph idx="1"/>
          </p:nvPr>
        </p:nvSpPr>
        <p:spPr>
          <a:xfrm>
            <a:off x="150312" y="876822"/>
            <a:ext cx="12041688" cy="5979307"/>
          </a:xfrm>
        </p:spPr>
        <p:txBody>
          <a:bodyPr>
            <a:normAutofit/>
          </a:bodyPr>
          <a:lstStyle/>
          <a:p>
            <a:r>
              <a:rPr lang="en-US" altLang="ja-JP" dirty="0">
                <a:latin typeface="Arial" panose="020B0604020202020204" pitchFamily="34" charset="0"/>
                <a:cs typeface="Arial" panose="020B0604020202020204" pitchFamily="34" charset="0"/>
              </a:rPr>
              <a:t>In Japan, the automotive and home appliances industries have held considerable power. When enacting recycling laws targeting individual products, the Ministry of the Environment (MOE), which is responsible for such laws, faced difficulties in negotiations with the Ministry of Economy, Trade and Industry (METI) and industry associations. As a result, only a minimal mandatory EPR (Expertise-Based Review) has been achieved. In some cases, no target values ​​are set for the amount of waste collected.</a:t>
            </a:r>
          </a:p>
          <a:p>
            <a:r>
              <a:rPr lang="en-US" altLang="ja-JP" dirty="0">
                <a:latin typeface="Arial" panose="020B0604020202020204" pitchFamily="34" charset="0"/>
                <a:cs typeface="Arial" panose="020B0604020202020204" pitchFamily="34" charset="0"/>
              </a:rPr>
              <a:t>On the other hand, in Japan, there is a strong sense of diligence in achieving laws and goals set by the government.</a:t>
            </a:r>
          </a:p>
          <a:p>
            <a:r>
              <a:rPr lang="en-US" altLang="ja-JP" dirty="0">
                <a:latin typeface="Arial" panose="020B0604020202020204" pitchFamily="34" charset="0"/>
                <a:cs typeface="Arial" panose="020B0604020202020204" pitchFamily="34" charset="0"/>
              </a:rPr>
              <a:t>While there is a culture of resistance to intervention within the Japanese business community, Keidanren (Japan Business Federation) and industry associations are conducting some studies and are making progress on voluntary initiatives. However, there are few practical examples of EPR.</a:t>
            </a: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5572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92F30-5CE9-0D08-008A-3E6BBEBD5DE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130CBB0-72BF-D340-ACD7-8C6F17E08D08}"/>
              </a:ext>
            </a:extLst>
          </p:cNvPr>
          <p:cNvSpPr>
            <a:spLocks noGrp="1"/>
          </p:cNvSpPr>
          <p:nvPr>
            <p:ph type="title"/>
          </p:nvPr>
        </p:nvSpPr>
        <p:spPr>
          <a:xfrm>
            <a:off x="70981" y="89554"/>
            <a:ext cx="12121020" cy="950106"/>
          </a:xfrm>
        </p:spPr>
        <p:txBody>
          <a:bodyPr>
            <a:noAutofit/>
          </a:bodyPr>
          <a:lstStyle/>
          <a:p>
            <a:r>
              <a:rPr lang="en-US" altLang="ja-JP" sz="3200" dirty="0">
                <a:latin typeface="Arial" panose="020B0604020202020204" pitchFamily="34" charset="0"/>
                <a:cs typeface="Arial" panose="020B0604020202020204" pitchFamily="34" charset="0"/>
              </a:rPr>
              <a:t>Good example: in-store collection and recycling by food tray manufacturer “FPCO”</a:t>
            </a:r>
            <a:endParaRPr kumimoji="1" lang="ja-JP" altLang="en-US" sz="3200" dirty="0">
              <a:latin typeface="Arial" panose="020B0604020202020204" pitchFamily="34" charset="0"/>
              <a:cs typeface="Arial" panose="020B0604020202020204" pitchFamily="34" charset="0"/>
            </a:endParaRPr>
          </a:p>
        </p:txBody>
      </p:sp>
      <p:sp>
        <p:nvSpPr>
          <p:cNvPr id="3" name="コンテンツ プレースホルダー 2">
            <a:extLst>
              <a:ext uri="{FF2B5EF4-FFF2-40B4-BE49-F238E27FC236}">
                <a16:creationId xmlns:a16="http://schemas.microsoft.com/office/drawing/2014/main" id="{8FE833BA-593C-E036-D273-FA383244B42C}"/>
              </a:ext>
            </a:extLst>
          </p:cNvPr>
          <p:cNvSpPr>
            <a:spLocks noGrp="1"/>
          </p:cNvSpPr>
          <p:nvPr>
            <p:ph idx="1"/>
          </p:nvPr>
        </p:nvSpPr>
        <p:spPr>
          <a:xfrm>
            <a:off x="112734" y="1039659"/>
            <a:ext cx="12041688" cy="2568977"/>
          </a:xfrm>
        </p:spPr>
        <p:txBody>
          <a:bodyPr>
            <a:normAutofit fontScale="92500" lnSpcReduction="10000"/>
          </a:bodyPr>
          <a:lstStyle/>
          <a:p>
            <a:r>
              <a:rPr lang="en-US" altLang="ja-JP" dirty="0">
                <a:latin typeface="Arial" panose="020B0604020202020204" pitchFamily="34" charset="0"/>
                <a:cs typeface="Arial" panose="020B0604020202020204" pitchFamily="34" charset="0"/>
              </a:rPr>
              <a:t>FPCO, Japan's largest food tray manufacturer, started its own recycling program in 1990. Following the widespread boycott of McDonald's plastic containers in the US, they decided to implement EPR.</a:t>
            </a:r>
          </a:p>
          <a:p>
            <a:r>
              <a:rPr lang="en-US" altLang="ja-JP" dirty="0">
                <a:latin typeface="Arial" panose="020B0604020202020204" pitchFamily="34" charset="0"/>
                <a:cs typeface="Arial" panose="020B0604020202020204" pitchFamily="34" charset="0"/>
              </a:rPr>
              <a:t>They install collection boxes at supermarkets, collecting food trays, including those from other companies, and recycling them at their own factories, using them again as raw materials for new trays.</a:t>
            </a:r>
          </a:p>
          <a:p>
            <a:r>
              <a:rPr lang="en-US" altLang="ja-JP" dirty="0">
                <a:latin typeface="Arial" panose="020B0604020202020204" pitchFamily="34" charset="0"/>
                <a:cs typeface="Arial" panose="020B0604020202020204" pitchFamily="34" charset="0"/>
              </a:rPr>
              <a:t>Currently, they have over 11,000 locations for collection.</a:t>
            </a:r>
            <a:endParaRPr kumimoji="1" lang="ja-JP" altLang="en-US" dirty="0">
              <a:latin typeface="Arial" panose="020B0604020202020204" pitchFamily="34" charset="0"/>
              <a:cs typeface="Arial" panose="020B0604020202020204" pitchFamily="34" charset="0"/>
            </a:endParaRPr>
          </a:p>
        </p:txBody>
      </p:sp>
      <p:pic>
        <p:nvPicPr>
          <p:cNvPr id="5" name="図 4">
            <a:extLst>
              <a:ext uri="{FF2B5EF4-FFF2-40B4-BE49-F238E27FC236}">
                <a16:creationId xmlns:a16="http://schemas.microsoft.com/office/drawing/2014/main" id="{BE8C9755-C325-F30B-65FA-0418E89AFBE3}"/>
              </a:ext>
            </a:extLst>
          </p:cNvPr>
          <p:cNvPicPr>
            <a:picLocks noChangeAspect="1"/>
          </p:cNvPicPr>
          <p:nvPr/>
        </p:nvPicPr>
        <p:blipFill>
          <a:blip r:embed="rId2"/>
          <a:stretch>
            <a:fillRect/>
          </a:stretch>
        </p:blipFill>
        <p:spPr>
          <a:xfrm>
            <a:off x="59445" y="3608636"/>
            <a:ext cx="11976556" cy="3181627"/>
          </a:xfrm>
          <a:prstGeom prst="rect">
            <a:avLst/>
          </a:prstGeom>
        </p:spPr>
      </p:pic>
      <p:sp>
        <p:nvSpPr>
          <p:cNvPr id="6" name="正方形/長方形 5">
            <a:extLst>
              <a:ext uri="{FF2B5EF4-FFF2-40B4-BE49-F238E27FC236}">
                <a16:creationId xmlns:a16="http://schemas.microsoft.com/office/drawing/2014/main" id="{22235E8E-64C3-2CA1-E1A5-0441786C9A02}"/>
              </a:ext>
            </a:extLst>
          </p:cNvPr>
          <p:cNvSpPr/>
          <p:nvPr/>
        </p:nvSpPr>
        <p:spPr>
          <a:xfrm>
            <a:off x="6364713" y="3608636"/>
            <a:ext cx="4445249" cy="530821"/>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FF0000"/>
                </a:solidFill>
                <a:latin typeface="Arial" panose="020B0604020202020204" pitchFamily="34" charset="0"/>
                <a:cs typeface="Arial" panose="020B0604020202020204" pitchFamily="34" charset="0"/>
              </a:rPr>
              <a:t>Number of c</a:t>
            </a:r>
            <a:r>
              <a:rPr kumimoji="1" lang="en-US" altLang="ja-JP" sz="2400" dirty="0">
                <a:solidFill>
                  <a:srgbClr val="FF0000"/>
                </a:solidFill>
                <a:latin typeface="Arial" panose="020B0604020202020204" pitchFamily="34" charset="0"/>
                <a:cs typeface="Arial" panose="020B0604020202020204" pitchFamily="34" charset="0"/>
              </a:rPr>
              <a:t>ollection locations</a:t>
            </a:r>
            <a:endParaRPr kumimoji="1" lang="ja-JP" alt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1331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15710-BEE3-2C71-41AD-0633442D6880}"/>
            </a:ext>
          </a:extLst>
        </p:cNvPr>
        <p:cNvGrpSpPr/>
        <p:nvPr/>
      </p:nvGrpSpPr>
      <p:grpSpPr>
        <a:xfrm>
          <a:off x="0" y="0"/>
          <a:ext cx="0" cy="0"/>
          <a:chOff x="0" y="0"/>
          <a:chExt cx="0" cy="0"/>
        </a:xfrm>
      </p:grpSpPr>
      <p:pic>
        <p:nvPicPr>
          <p:cNvPr id="9" name="図 8">
            <a:extLst>
              <a:ext uri="{FF2B5EF4-FFF2-40B4-BE49-F238E27FC236}">
                <a16:creationId xmlns:a16="http://schemas.microsoft.com/office/drawing/2014/main" id="{4E155D33-D4D0-9BA3-EB76-878EEC800531}"/>
              </a:ext>
            </a:extLst>
          </p:cNvPr>
          <p:cNvPicPr>
            <a:picLocks noChangeAspect="1"/>
          </p:cNvPicPr>
          <p:nvPr/>
        </p:nvPicPr>
        <p:blipFill>
          <a:blip r:embed="rId2"/>
          <a:stretch>
            <a:fillRect/>
          </a:stretch>
        </p:blipFill>
        <p:spPr>
          <a:xfrm>
            <a:off x="98226" y="164998"/>
            <a:ext cx="12041519" cy="4356902"/>
          </a:xfrm>
          <a:prstGeom prst="rect">
            <a:avLst/>
          </a:prstGeom>
        </p:spPr>
      </p:pic>
      <p:sp>
        <p:nvSpPr>
          <p:cNvPr id="3" name="コンテンツ プレースホルダー 2">
            <a:extLst>
              <a:ext uri="{FF2B5EF4-FFF2-40B4-BE49-F238E27FC236}">
                <a16:creationId xmlns:a16="http://schemas.microsoft.com/office/drawing/2014/main" id="{8FB73F46-4D9B-C147-C32B-48327478CE6A}"/>
              </a:ext>
            </a:extLst>
          </p:cNvPr>
          <p:cNvSpPr>
            <a:spLocks noGrp="1"/>
          </p:cNvSpPr>
          <p:nvPr>
            <p:ph idx="1"/>
          </p:nvPr>
        </p:nvSpPr>
        <p:spPr>
          <a:xfrm>
            <a:off x="112734" y="4672209"/>
            <a:ext cx="12041688" cy="2185791"/>
          </a:xfrm>
        </p:spPr>
        <p:txBody>
          <a:bodyPr>
            <a:normAutofit fontScale="92500"/>
          </a:bodyPr>
          <a:lstStyle/>
          <a:p>
            <a:r>
              <a:rPr lang="en-US" altLang="ja-JP" dirty="0">
                <a:latin typeface="Arial" panose="020B0604020202020204" pitchFamily="34" charset="0"/>
                <a:cs typeface="Arial" panose="020B0604020202020204" pitchFamily="34" charset="0"/>
              </a:rPr>
              <a:t>As the program expanded, the types and quantities of items collected also increased. Currently, the collection rate for food trays is approximately 30%.</a:t>
            </a:r>
          </a:p>
          <a:p>
            <a:r>
              <a:rPr lang="en-US" altLang="ja-JP" dirty="0">
                <a:latin typeface="Arial" panose="020B0604020202020204" pitchFamily="34" charset="0"/>
                <a:cs typeface="Arial" panose="020B0604020202020204" pitchFamily="34" charset="0"/>
              </a:rPr>
              <a:t>This is a prime example of success made possible by the decisive action of CEO, the cooperation of all parties involved, and favorable conditions (such as the ability to recover the trays on the return trip after delivery).</a:t>
            </a:r>
            <a:endParaRPr kumimoji="1" lang="ja-JP" altLang="en-US" dirty="0">
              <a:latin typeface="Arial" panose="020B0604020202020204" pitchFamily="34" charset="0"/>
              <a:cs typeface="Arial" panose="020B0604020202020204" pitchFamily="34" charset="0"/>
            </a:endParaRPr>
          </a:p>
        </p:txBody>
      </p:sp>
      <p:sp>
        <p:nvSpPr>
          <p:cNvPr id="6" name="正方形/長方形 5">
            <a:extLst>
              <a:ext uri="{FF2B5EF4-FFF2-40B4-BE49-F238E27FC236}">
                <a16:creationId xmlns:a16="http://schemas.microsoft.com/office/drawing/2014/main" id="{E7F71AF1-48AD-9FC8-EF34-B8A02D721E58}"/>
              </a:ext>
            </a:extLst>
          </p:cNvPr>
          <p:cNvSpPr/>
          <p:nvPr/>
        </p:nvSpPr>
        <p:spPr>
          <a:xfrm>
            <a:off x="4448233" y="483025"/>
            <a:ext cx="4445249" cy="530821"/>
          </a:xfrm>
          <a:prstGeom prst="rect">
            <a:avLst/>
          </a:prstGeom>
          <a:solidFill>
            <a:schemeClr val="bg1"/>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ja-JP" sz="2400" dirty="0">
                <a:solidFill>
                  <a:srgbClr val="FF0000"/>
                </a:solidFill>
                <a:latin typeface="Arial" panose="020B0604020202020204" pitchFamily="34" charset="0"/>
                <a:cs typeface="Arial" panose="020B0604020202020204" pitchFamily="34" charset="0"/>
              </a:rPr>
              <a:t>Collection amounts</a:t>
            </a:r>
            <a:endParaRPr kumimoji="1" lang="ja-JP" altLang="en-US" sz="24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0627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34875B-6F4E-3F4C-F391-955906FF7A1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022FC5C-97C2-F94B-BC7B-65AC957B6FF8}"/>
              </a:ext>
            </a:extLst>
          </p:cNvPr>
          <p:cNvSpPr>
            <a:spLocks noGrp="1"/>
          </p:cNvSpPr>
          <p:nvPr>
            <p:ph type="title"/>
          </p:nvPr>
        </p:nvSpPr>
        <p:spPr>
          <a:xfrm>
            <a:off x="70981" y="89554"/>
            <a:ext cx="12121020" cy="586852"/>
          </a:xfrm>
        </p:spPr>
        <p:txBody>
          <a:bodyPr>
            <a:noAutofit/>
          </a:bodyPr>
          <a:lstStyle/>
          <a:p>
            <a:r>
              <a:rPr lang="en-US" altLang="ja-JP" sz="3200" dirty="0">
                <a:latin typeface="Arial" panose="020B0604020202020204" pitchFamily="34" charset="0"/>
                <a:cs typeface="Arial" panose="020B0604020202020204" pitchFamily="34" charset="0"/>
              </a:rPr>
              <a:t>Plastic collection and recycling are attracting attention!</a:t>
            </a:r>
            <a:endParaRPr kumimoji="1" lang="ja-JP" altLang="en-US" sz="3200" dirty="0">
              <a:latin typeface="Arial" panose="020B0604020202020204" pitchFamily="34" charset="0"/>
              <a:cs typeface="Arial" panose="020B0604020202020204" pitchFamily="34" charset="0"/>
            </a:endParaRPr>
          </a:p>
        </p:txBody>
      </p:sp>
      <p:pic>
        <p:nvPicPr>
          <p:cNvPr id="1026" name="Picture 2" descr="SIP　戦略的イノベーション創造プログラム">
            <a:extLst>
              <a:ext uri="{FF2B5EF4-FFF2-40B4-BE49-F238E27FC236}">
                <a16:creationId xmlns:a16="http://schemas.microsoft.com/office/drawing/2014/main" id="{D4B57336-38DF-A90B-0C5F-C18E81AE2C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61" y="861790"/>
            <a:ext cx="4233797" cy="22227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エコカーのイラスト | 無料のフリー素材 イラストエイト">
            <a:extLst>
              <a:ext uri="{FF2B5EF4-FFF2-40B4-BE49-F238E27FC236}">
                <a16:creationId xmlns:a16="http://schemas.microsoft.com/office/drawing/2014/main" id="{3EC53F11-15C8-437E-38AE-3531DCC681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8429" y="2697025"/>
            <a:ext cx="2053927" cy="1678209"/>
          </a:xfrm>
          <a:prstGeom prst="rect">
            <a:avLst/>
          </a:prstGeom>
          <a:noFill/>
          <a:extLst>
            <a:ext uri="{909E8E84-426E-40DD-AFC4-6F175D3DCCD1}">
              <a14:hiddenFill xmlns:a14="http://schemas.microsoft.com/office/drawing/2010/main">
                <a:solidFill>
                  <a:srgbClr val="FFFFFF"/>
                </a:solidFill>
              </a14:hiddenFill>
            </a:ext>
          </a:extLst>
        </p:spPr>
      </p:pic>
      <p:sp>
        <p:nvSpPr>
          <p:cNvPr id="3" name="正方形/長方形 2">
            <a:extLst>
              <a:ext uri="{FF2B5EF4-FFF2-40B4-BE49-F238E27FC236}">
                <a16:creationId xmlns:a16="http://schemas.microsoft.com/office/drawing/2014/main" id="{C469FED3-4329-648F-EB42-60FEE70EACC3}"/>
              </a:ext>
            </a:extLst>
          </p:cNvPr>
          <p:cNvSpPr/>
          <p:nvPr/>
        </p:nvSpPr>
        <p:spPr>
          <a:xfrm>
            <a:off x="4146116" y="791362"/>
            <a:ext cx="8045884" cy="2491366"/>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Arial" panose="020B0604020202020204" pitchFamily="34" charset="0"/>
              <a:buChar char="•"/>
            </a:pPr>
            <a:r>
              <a:rPr lang="en-US" altLang="ja-JP" sz="2400" dirty="0">
                <a:solidFill>
                  <a:schemeClr val="tx1"/>
                </a:solidFill>
                <a:latin typeface="Arial" panose="020B0604020202020204" pitchFamily="34" charset="0"/>
                <a:cs typeface="Arial" panose="020B0604020202020204" pitchFamily="34" charset="0"/>
              </a:rPr>
              <a:t>In a large-scale project focused on the circular economy, the goal is to thoroughly collect plastic and create a demonstration car using only recycled plastic.</a:t>
            </a:r>
          </a:p>
          <a:p>
            <a:pPr marL="342900" indent="-342900">
              <a:buFont typeface="Arial" panose="020B0604020202020204" pitchFamily="34" charset="0"/>
              <a:buChar char="•"/>
            </a:pPr>
            <a:r>
              <a:rPr lang="en-US" altLang="ja-JP" sz="2400" dirty="0">
                <a:solidFill>
                  <a:schemeClr val="tx1"/>
                </a:solidFill>
                <a:latin typeface="Arial" panose="020B0604020202020204" pitchFamily="34" charset="0"/>
                <a:cs typeface="Arial" panose="020B0604020202020204" pitchFamily="34" charset="0"/>
              </a:rPr>
              <a:t>The background to this is the EU's mandatory use of recycled plastics in new cars. The automotive industry has changed its approach and is beginning to tackle the issue with renewed determination.</a:t>
            </a:r>
          </a:p>
        </p:txBody>
      </p:sp>
      <p:pic>
        <p:nvPicPr>
          <p:cNvPr id="1030" name="Picture 6" descr="SusPla">
            <a:extLst>
              <a:ext uri="{FF2B5EF4-FFF2-40B4-BE49-F238E27FC236}">
                <a16:creationId xmlns:a16="http://schemas.microsoft.com/office/drawing/2014/main" id="{7AF69553-C271-8B94-5978-1F117032EA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331" y="5567994"/>
            <a:ext cx="3905250" cy="1114425"/>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a:extLst>
              <a:ext uri="{FF2B5EF4-FFF2-40B4-BE49-F238E27FC236}">
                <a16:creationId xmlns:a16="http://schemas.microsoft.com/office/drawing/2014/main" id="{D6672A70-5BDE-3A22-E965-E573BBE1FF5B}"/>
              </a:ext>
            </a:extLst>
          </p:cNvPr>
          <p:cNvSpPr/>
          <p:nvPr/>
        </p:nvSpPr>
        <p:spPr>
          <a:xfrm>
            <a:off x="4734838" y="5380104"/>
            <a:ext cx="7365304" cy="1476024"/>
          </a:xfrm>
          <a:prstGeom prst="rect">
            <a:avLst/>
          </a:prstGeom>
          <a:no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ja-JP" sz="2400" dirty="0">
                <a:solidFill>
                  <a:schemeClr val="tx1"/>
                </a:solidFill>
                <a:latin typeface="Arial" panose="020B0604020202020204" pitchFamily="34" charset="0"/>
                <a:cs typeface="Arial" panose="020B0604020202020204" pitchFamily="34" charset="0"/>
              </a:rPr>
              <a:t>A network focused on promoting plastic recycling through collaboration between the arterial and venous industries.</a:t>
            </a:r>
          </a:p>
        </p:txBody>
      </p:sp>
      <p:pic>
        <p:nvPicPr>
          <p:cNvPr id="1032" name="Picture 8" descr="Japan Clean Ocean Material Alliance">
            <a:extLst>
              <a:ext uri="{FF2B5EF4-FFF2-40B4-BE49-F238E27FC236}">
                <a16:creationId xmlns:a16="http://schemas.microsoft.com/office/drawing/2014/main" id="{A7C16132-353A-7302-8BF9-256E8381C2C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331" y="4199916"/>
            <a:ext cx="7641009" cy="1243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32115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802D8-5853-C110-AE67-15E8DF66FE4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533F64D-441E-2887-5548-44ACA5678ECA}"/>
              </a:ext>
            </a:extLst>
          </p:cNvPr>
          <p:cNvSpPr>
            <a:spLocks noGrp="1"/>
          </p:cNvSpPr>
          <p:nvPr>
            <p:ph type="title"/>
          </p:nvPr>
        </p:nvSpPr>
        <p:spPr>
          <a:xfrm>
            <a:off x="313151" y="1871"/>
            <a:ext cx="11878849" cy="962633"/>
          </a:xfrm>
        </p:spPr>
        <p:txBody>
          <a:bodyPr>
            <a:normAutofit/>
          </a:bodyPr>
          <a:lstStyle/>
          <a:p>
            <a:r>
              <a:rPr lang="en-US" altLang="ja-JP" dirty="0">
                <a:latin typeface="Arial" panose="020B0604020202020204" pitchFamily="34" charset="0"/>
                <a:cs typeface="Arial" panose="020B0604020202020204" pitchFamily="34" charset="0"/>
              </a:rPr>
              <a:t>Possibility</a:t>
            </a:r>
            <a:r>
              <a:rPr kumimoji="1" lang="en-US" altLang="ja-JP" dirty="0">
                <a:latin typeface="Arial" panose="020B0604020202020204" pitchFamily="34" charset="0"/>
                <a:cs typeface="Arial" panose="020B0604020202020204" pitchFamily="34" charset="0"/>
              </a:rPr>
              <a:t> of EPR in Japan (personal </a:t>
            </a:r>
            <a:r>
              <a:rPr lang="en-US" altLang="ja-JP" dirty="0">
                <a:latin typeface="Arial" panose="020B0604020202020204" pitchFamily="34" charset="0"/>
                <a:cs typeface="Arial" panose="020B0604020202020204" pitchFamily="34" charset="0"/>
              </a:rPr>
              <a:t>opinion</a:t>
            </a:r>
            <a:r>
              <a:rPr kumimoji="1" lang="en-US" altLang="ja-JP" dirty="0">
                <a:latin typeface="Arial" panose="020B0604020202020204" pitchFamily="34" charset="0"/>
                <a:cs typeface="Arial" panose="020B0604020202020204" pitchFamily="34" charset="0"/>
              </a:rPr>
              <a:t>)</a:t>
            </a:r>
            <a:endParaRPr kumimoji="1" lang="ja-JP" altLang="en-US" dirty="0">
              <a:latin typeface="Arial" panose="020B0604020202020204" pitchFamily="34" charset="0"/>
              <a:cs typeface="Arial" panose="020B0604020202020204" pitchFamily="34" charset="0"/>
            </a:endParaRPr>
          </a:p>
        </p:txBody>
      </p:sp>
      <p:sp>
        <p:nvSpPr>
          <p:cNvPr id="3" name="コンテンツ プレースホルダー 2">
            <a:extLst>
              <a:ext uri="{FF2B5EF4-FFF2-40B4-BE49-F238E27FC236}">
                <a16:creationId xmlns:a16="http://schemas.microsoft.com/office/drawing/2014/main" id="{CC5B8E96-1F67-4993-C455-2C949A029E6E}"/>
              </a:ext>
            </a:extLst>
          </p:cNvPr>
          <p:cNvSpPr>
            <a:spLocks noGrp="1"/>
          </p:cNvSpPr>
          <p:nvPr>
            <p:ph idx="1"/>
          </p:nvPr>
        </p:nvSpPr>
        <p:spPr>
          <a:xfrm>
            <a:off x="150312" y="876822"/>
            <a:ext cx="12041688" cy="5979307"/>
          </a:xfrm>
        </p:spPr>
        <p:txBody>
          <a:bodyPr>
            <a:normAutofit/>
          </a:bodyPr>
          <a:lstStyle/>
          <a:p>
            <a:r>
              <a:rPr lang="en-US" altLang="ja-JP" dirty="0">
                <a:latin typeface="Arial" panose="020B0604020202020204" pitchFamily="34" charset="0"/>
                <a:cs typeface="Arial" panose="020B0604020202020204" pitchFamily="34" charset="0"/>
              </a:rPr>
              <a:t>In Japan, the strong influence of the business community makes it difficult to implement robust</a:t>
            </a:r>
            <a:r>
              <a:rPr lang="ja-JP" altLang="en-US"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EPR.</a:t>
            </a:r>
          </a:p>
          <a:p>
            <a:r>
              <a:rPr lang="en-US" altLang="ja-JP" dirty="0">
                <a:latin typeface="Arial" panose="020B0604020202020204" pitchFamily="34" charset="0"/>
                <a:cs typeface="Arial" panose="020B0604020202020204" pitchFamily="34" charset="0"/>
              </a:rPr>
              <a:t>However, as seen in the automotive industry, there is a possibility that efforts will accelerate in response to global pressure.</a:t>
            </a:r>
          </a:p>
          <a:p>
            <a:r>
              <a:rPr lang="en-US" altLang="ja-JP" dirty="0">
                <a:latin typeface="Arial" panose="020B0604020202020204" pitchFamily="34" charset="0"/>
                <a:cs typeface="Arial" panose="020B0604020202020204" pitchFamily="34" charset="0"/>
              </a:rPr>
              <a:t>While examples like FPCOs are rare, they may attract renewed attention if the effects of a blockade of the Strait of Hormuz become prolonged.</a:t>
            </a:r>
          </a:p>
          <a:p>
            <a:r>
              <a:rPr lang="en-US" altLang="ja-JP" dirty="0">
                <a:latin typeface="Arial" panose="020B0604020202020204" pitchFamily="34" charset="0"/>
                <a:cs typeface="Arial" panose="020B0604020202020204" pitchFamily="34" charset="0"/>
              </a:rPr>
              <a:t>Furthermore, changes in consumer awareness and behavior could also provide a boost. However, unfortunately, awareness among Japanese people is currently low, making educational approaches and collaboration with the media crucial.</a:t>
            </a:r>
            <a:endParaRPr kumimoji="1" lang="ja-JP"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8485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a:extLst>
              <a:ext uri="{FF2B5EF4-FFF2-40B4-BE49-F238E27FC236}">
                <a16:creationId xmlns:a16="http://schemas.microsoft.com/office/drawing/2014/main" id="{B6FE17C6-384E-7D35-E410-BBB63C8A866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99891" y="990020"/>
            <a:ext cx="4999775" cy="2812373"/>
          </a:xfrm>
          <a:prstGeom prst="rect">
            <a:avLst/>
          </a:prstGeom>
          <a:noFill/>
          <a:extLst>
            <a:ext uri="{909E8E84-426E-40DD-AFC4-6F175D3DCCD1}">
              <a14:hiddenFill xmlns:a14="http://schemas.microsoft.com/office/drawing/2010/main">
                <a:solidFill>
                  <a:srgbClr val="FFFFFF"/>
                </a:solidFill>
              </a14:hiddenFill>
            </a:ext>
          </a:extLst>
        </p:spPr>
      </p:pic>
      <p:pic>
        <p:nvPicPr>
          <p:cNvPr id="2" name="図 1">
            <a:extLst>
              <a:ext uri="{FF2B5EF4-FFF2-40B4-BE49-F238E27FC236}">
                <a16:creationId xmlns:a16="http://schemas.microsoft.com/office/drawing/2014/main" id="{19BB712A-E714-5DA8-0DFC-801521C8D3D4}"/>
              </a:ext>
            </a:extLst>
          </p:cNvPr>
          <p:cNvPicPr>
            <a:picLocks noChangeAspect="1"/>
          </p:cNvPicPr>
          <p:nvPr/>
        </p:nvPicPr>
        <p:blipFill>
          <a:blip r:embed="rId3"/>
          <a:stretch>
            <a:fillRect/>
          </a:stretch>
        </p:blipFill>
        <p:spPr>
          <a:xfrm>
            <a:off x="6312024" y="908721"/>
            <a:ext cx="1891860" cy="1891860"/>
          </a:xfrm>
          <a:prstGeom prst="rect">
            <a:avLst/>
          </a:prstGeom>
        </p:spPr>
      </p:pic>
      <p:sp>
        <p:nvSpPr>
          <p:cNvPr id="4" name="タイトル 1">
            <a:extLst>
              <a:ext uri="{FF2B5EF4-FFF2-40B4-BE49-F238E27FC236}">
                <a16:creationId xmlns:a16="http://schemas.microsoft.com/office/drawing/2014/main" id="{C2DD8696-CD22-76B8-C0DD-A876B3C5B0B1}"/>
              </a:ext>
            </a:extLst>
          </p:cNvPr>
          <p:cNvSpPr txBox="1">
            <a:spLocks/>
          </p:cNvSpPr>
          <p:nvPr/>
        </p:nvSpPr>
        <p:spPr>
          <a:xfrm>
            <a:off x="0" y="4867"/>
            <a:ext cx="12192000" cy="615821"/>
          </a:xfrm>
          <a:prstGeom prst="rect">
            <a:avLst/>
          </a:prstGeom>
          <a:noFill/>
        </p:spPr>
        <p:txBody>
          <a:bodyP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algn="l"/>
            <a:r>
              <a:rPr lang="en-US" altLang="ja-JP" sz="3200" dirty="0">
                <a:latin typeface="Arial" panose="020B0604020202020204" pitchFamily="34" charset="0"/>
                <a:ea typeface="BIZ UDPゴシック" panose="020B0400000000000000" pitchFamily="50" charset="-128"/>
                <a:cs typeface="Arial" panose="020B0604020202020204" pitchFamily="34" charset="0"/>
              </a:rPr>
              <a:t>Program change awareness that plastic is a valuable resource</a:t>
            </a:r>
            <a:endParaRPr lang="ja-JP" altLang="en-US" sz="3200" dirty="0">
              <a:latin typeface="Arial" panose="020B0604020202020204" pitchFamily="34" charset="0"/>
              <a:ea typeface="BIZ UDPゴシック" panose="020B0400000000000000" pitchFamily="50" charset="-128"/>
              <a:cs typeface="Arial" panose="020B0604020202020204" pitchFamily="34" charset="0"/>
            </a:endParaRPr>
          </a:p>
        </p:txBody>
      </p:sp>
      <p:sp>
        <p:nvSpPr>
          <p:cNvPr id="5" name="テキスト ボックス 4">
            <a:extLst>
              <a:ext uri="{FF2B5EF4-FFF2-40B4-BE49-F238E27FC236}">
                <a16:creationId xmlns:a16="http://schemas.microsoft.com/office/drawing/2014/main" id="{E5D4A50B-1CC7-12E4-40F5-225048D81FB1}"/>
              </a:ext>
            </a:extLst>
          </p:cNvPr>
          <p:cNvSpPr txBox="1"/>
          <p:nvPr/>
        </p:nvSpPr>
        <p:spPr>
          <a:xfrm>
            <a:off x="4942711" y="4078813"/>
            <a:ext cx="3745577" cy="369332"/>
          </a:xfrm>
          <a:prstGeom prst="rect">
            <a:avLst/>
          </a:prstGeom>
          <a:noFill/>
        </p:spPr>
        <p:txBody>
          <a:bodyPr wrap="none" rtlCol="0">
            <a:spAutoFit/>
          </a:bodyPr>
          <a:lstStyle/>
          <a:p>
            <a:r>
              <a:rPr kumimoji="1" lang="en-US" altLang="ja-JP" dirty="0">
                <a:latin typeface="Arial" panose="020B0604020202020204" pitchFamily="34" charset="0"/>
                <a:ea typeface="BIZ UDPゴシック" panose="020B0400000000000000" pitchFamily="50" charset="-128"/>
                <a:cs typeface="Arial" panose="020B0604020202020204" pitchFamily="34" charset="0"/>
              </a:rPr>
              <a:t>◆UNEP </a:t>
            </a:r>
            <a:r>
              <a:rPr kumimoji="1" lang="ja-JP" altLang="en-US" dirty="0">
                <a:latin typeface="Arial" panose="020B0604020202020204" pitchFamily="34" charset="0"/>
                <a:ea typeface="BIZ UDPゴシック" panose="020B0400000000000000" pitchFamily="50" charset="-128"/>
                <a:cs typeface="Arial" panose="020B0604020202020204" pitchFamily="34" charset="0"/>
              </a:rPr>
              <a:t>Collaboration Programme</a:t>
            </a:r>
          </a:p>
        </p:txBody>
      </p:sp>
      <p:sp>
        <p:nvSpPr>
          <p:cNvPr id="6" name="テキスト ボックス 5">
            <a:extLst>
              <a:ext uri="{FF2B5EF4-FFF2-40B4-BE49-F238E27FC236}">
                <a16:creationId xmlns:a16="http://schemas.microsoft.com/office/drawing/2014/main" id="{54D868EC-5983-C431-0CA7-1F9B7820E653}"/>
              </a:ext>
            </a:extLst>
          </p:cNvPr>
          <p:cNvSpPr txBox="1"/>
          <p:nvPr/>
        </p:nvSpPr>
        <p:spPr>
          <a:xfrm>
            <a:off x="-24680" y="476672"/>
            <a:ext cx="12072664" cy="646331"/>
          </a:xfrm>
          <a:prstGeom prst="rect">
            <a:avLst/>
          </a:prstGeom>
          <a:noFill/>
        </p:spPr>
        <p:txBody>
          <a:bodyPr wrap="square" rtlCol="0">
            <a:spAutoFit/>
          </a:bodyPr>
          <a:lstStyle/>
          <a:p>
            <a:r>
              <a:rPr kumimoji="1" lang="ja-JP" altLang="en-US" dirty="0">
                <a:latin typeface="Arial" panose="020B0604020202020204" pitchFamily="34" charset="0"/>
                <a:ea typeface="BIZ UDPゴシック" panose="020B0400000000000000" pitchFamily="50" charset="-128"/>
                <a:cs typeface="Arial" panose="020B0604020202020204" pitchFamily="34" charset="0"/>
              </a:rPr>
              <a:t>◆A closed school facility where students can learn about and experience a sustainable relationship with plastics in a variety of ways.</a:t>
            </a:r>
          </a:p>
        </p:txBody>
      </p:sp>
      <p:pic>
        <p:nvPicPr>
          <p:cNvPr id="7" name="図 6" descr="屋外, 草, 記号, テキスト が含まれている画像&#10;&#10;自動的に生成された説明">
            <a:extLst>
              <a:ext uri="{FF2B5EF4-FFF2-40B4-BE49-F238E27FC236}">
                <a16:creationId xmlns:a16="http://schemas.microsoft.com/office/drawing/2014/main" id="{20F0332F-CB99-07A2-53E4-DD1C91C65015}"/>
              </a:ext>
            </a:extLst>
          </p:cNvPr>
          <p:cNvPicPr>
            <a:picLocks noChangeAspect="1"/>
          </p:cNvPicPr>
          <p:nvPr/>
        </p:nvPicPr>
        <p:blipFill rotWithShape="1">
          <a:blip r:embed="rId4"/>
          <a:srcRect b="39955"/>
          <a:stretch/>
        </p:blipFill>
        <p:spPr>
          <a:xfrm>
            <a:off x="0" y="1079926"/>
            <a:ext cx="5447928" cy="1891859"/>
          </a:xfrm>
          <a:prstGeom prst="rect">
            <a:avLst/>
          </a:prstGeom>
        </p:spPr>
      </p:pic>
      <p:sp>
        <p:nvSpPr>
          <p:cNvPr id="8" name="テキスト ボックス 7">
            <a:extLst>
              <a:ext uri="{FF2B5EF4-FFF2-40B4-BE49-F238E27FC236}">
                <a16:creationId xmlns:a16="http://schemas.microsoft.com/office/drawing/2014/main" id="{974DA114-1DB8-7F0A-B06D-76D6293B2464}"/>
              </a:ext>
            </a:extLst>
          </p:cNvPr>
          <p:cNvSpPr txBox="1"/>
          <p:nvPr/>
        </p:nvSpPr>
        <p:spPr>
          <a:xfrm>
            <a:off x="986705" y="1093108"/>
            <a:ext cx="3005951" cy="584775"/>
          </a:xfrm>
          <a:prstGeom prst="rect">
            <a:avLst/>
          </a:prstGeom>
          <a:noFill/>
        </p:spPr>
        <p:txBody>
          <a:bodyPr wrap="none" rtlCol="0">
            <a:spAutoFit/>
          </a:bodyPr>
          <a:lstStyle/>
          <a:p>
            <a:r>
              <a:rPr lang="ja-JP" altLang="en-US" dirty="0">
                <a:latin typeface="Arial" panose="020B0604020202020204" pitchFamily="34" charset="0"/>
                <a:ea typeface="BIZ UDPゴシック" panose="020B0400000000000000" pitchFamily="50" charset="-128"/>
                <a:cs typeface="Arial" panose="020B0604020202020204" pitchFamily="34" charset="0"/>
              </a:rPr>
              <a:t>Kyoto Satoyama </a:t>
            </a:r>
            <a:r>
              <a:rPr lang="en-US" altLang="ja-JP" dirty="0">
                <a:latin typeface="Arial" panose="020B0604020202020204" pitchFamily="34" charset="0"/>
                <a:ea typeface="BIZ UDPゴシック" panose="020B0400000000000000" pitchFamily="50" charset="-128"/>
                <a:cs typeface="Arial" panose="020B0604020202020204" pitchFamily="34" charset="0"/>
              </a:rPr>
              <a:t>SDGs </a:t>
            </a:r>
            <a:r>
              <a:rPr lang="ja-JP" altLang="en-US" dirty="0">
                <a:latin typeface="Arial" panose="020B0604020202020204" pitchFamily="34" charset="0"/>
                <a:ea typeface="BIZ UDPゴシック" panose="020B0400000000000000" pitchFamily="50" charset="-128"/>
                <a:cs typeface="Arial" panose="020B0604020202020204" pitchFamily="34" charset="0"/>
              </a:rPr>
              <a:t>Lab</a:t>
            </a:r>
            <a:endParaRPr lang="en-US" altLang="ja-JP" dirty="0">
              <a:latin typeface="Arial" panose="020B0604020202020204" pitchFamily="34" charset="0"/>
              <a:ea typeface="BIZ UDPゴシック" panose="020B0400000000000000" pitchFamily="50" charset="-128"/>
              <a:cs typeface="Arial" panose="020B0604020202020204" pitchFamily="34" charset="0"/>
            </a:endParaRPr>
          </a:p>
          <a:p>
            <a:r>
              <a:rPr lang="ja-JP" altLang="en-US" sz="1400" dirty="0">
                <a:latin typeface="Arial" panose="020B0604020202020204" pitchFamily="34" charset="0"/>
                <a:ea typeface="BIZ UDPゴシック" panose="020B0400000000000000" pitchFamily="50" charset="-128"/>
                <a:cs typeface="Arial" panose="020B0604020202020204" pitchFamily="34" charset="0"/>
              </a:rPr>
              <a:t>(Keihoku, Ukyo-ku, Kyoto)</a:t>
            </a:r>
            <a:endParaRPr kumimoji="1" lang="ja-JP" altLang="en-US" sz="1400" dirty="0">
              <a:latin typeface="Arial" panose="020B0604020202020204" pitchFamily="34" charset="0"/>
              <a:ea typeface="BIZ UDPゴシック" panose="020B0400000000000000" pitchFamily="50" charset="-128"/>
              <a:cs typeface="Arial" panose="020B0604020202020204" pitchFamily="34" charset="0"/>
            </a:endParaRPr>
          </a:p>
        </p:txBody>
      </p:sp>
      <p:pic>
        <p:nvPicPr>
          <p:cNvPr id="3" name="図 2">
            <a:extLst>
              <a:ext uri="{FF2B5EF4-FFF2-40B4-BE49-F238E27FC236}">
                <a16:creationId xmlns:a16="http://schemas.microsoft.com/office/drawing/2014/main" id="{E7FF5699-378A-BBA7-E938-5D97D954FA86}"/>
              </a:ext>
            </a:extLst>
          </p:cNvPr>
          <p:cNvPicPr>
            <a:picLocks noChangeAspect="1"/>
          </p:cNvPicPr>
          <p:nvPr/>
        </p:nvPicPr>
        <p:blipFill>
          <a:blip r:embed="rId5"/>
          <a:stretch>
            <a:fillRect/>
          </a:stretch>
        </p:blipFill>
        <p:spPr>
          <a:xfrm>
            <a:off x="5074144" y="1284689"/>
            <a:ext cx="1640255" cy="1640255"/>
          </a:xfrm>
          <a:prstGeom prst="rect">
            <a:avLst/>
          </a:prstGeom>
        </p:spPr>
      </p:pic>
      <p:sp>
        <p:nvSpPr>
          <p:cNvPr id="11" name="テキスト ボックス 10">
            <a:extLst>
              <a:ext uri="{FF2B5EF4-FFF2-40B4-BE49-F238E27FC236}">
                <a16:creationId xmlns:a16="http://schemas.microsoft.com/office/drawing/2014/main" id="{2E8811CA-BC43-42CD-31C8-CB1C160EB3C2}"/>
              </a:ext>
            </a:extLst>
          </p:cNvPr>
          <p:cNvSpPr txBox="1"/>
          <p:nvPr/>
        </p:nvSpPr>
        <p:spPr>
          <a:xfrm>
            <a:off x="-24680" y="3142709"/>
            <a:ext cx="6653397" cy="646331"/>
          </a:xfrm>
          <a:prstGeom prst="rect">
            <a:avLst/>
          </a:prstGeom>
          <a:noFill/>
        </p:spPr>
        <p:txBody>
          <a:bodyPr wrap="square" rtlCol="0">
            <a:spAutoFit/>
          </a:bodyPr>
          <a:lstStyle/>
          <a:p>
            <a:r>
              <a:rPr kumimoji="1" lang="ja-JP" altLang="en-US" dirty="0">
                <a:latin typeface="Arial" panose="020B0604020202020204" pitchFamily="34" charset="0"/>
                <a:ea typeface="BIZ UDPゴシック" panose="020B0400000000000000" pitchFamily="50" charset="-128"/>
                <a:cs typeface="Arial" panose="020B0604020202020204" pitchFamily="34" charset="0"/>
              </a:rPr>
              <a:t>◆Development &amp; effectiveness testing of a feeling game (provisional) in P</a:t>
            </a:r>
            <a:r>
              <a:rPr lang="en-US" altLang="ja-JP" dirty="0">
                <a:latin typeface="Arial" panose="020B0604020202020204" pitchFamily="34" charset="0"/>
                <a:ea typeface="BIZ UDPゴシック" panose="020B0400000000000000" pitchFamily="50" charset="-128"/>
                <a:cs typeface="Arial" panose="020B0604020202020204" pitchFamily="34" charset="0"/>
              </a:rPr>
              <a:t>l</a:t>
            </a:r>
            <a:r>
              <a:rPr kumimoji="1" lang="ja-JP" altLang="en-US" dirty="0">
                <a:latin typeface="Arial" panose="020B0604020202020204" pitchFamily="34" charset="0"/>
                <a:ea typeface="BIZ UDPゴシック" panose="020B0400000000000000" pitchFamily="50" charset="-128"/>
                <a:cs typeface="Arial" panose="020B0604020202020204" pitchFamily="34" charset="0"/>
              </a:rPr>
              <a:t>a.</a:t>
            </a:r>
          </a:p>
        </p:txBody>
      </p:sp>
      <p:sp>
        <p:nvSpPr>
          <p:cNvPr id="18" name="テキスト ボックス 17">
            <a:extLst>
              <a:ext uri="{FF2B5EF4-FFF2-40B4-BE49-F238E27FC236}">
                <a16:creationId xmlns:a16="http://schemas.microsoft.com/office/drawing/2014/main" id="{C3B4B25B-F360-6A7A-D448-FF40C9084F65}"/>
              </a:ext>
            </a:extLst>
          </p:cNvPr>
          <p:cNvSpPr txBox="1"/>
          <p:nvPr/>
        </p:nvSpPr>
        <p:spPr>
          <a:xfrm>
            <a:off x="8647562" y="4086516"/>
            <a:ext cx="3745577" cy="369332"/>
          </a:xfrm>
          <a:prstGeom prst="rect">
            <a:avLst/>
          </a:prstGeom>
          <a:noFill/>
        </p:spPr>
        <p:txBody>
          <a:bodyPr wrap="square" rtlCol="0">
            <a:spAutoFit/>
          </a:bodyPr>
          <a:lstStyle/>
          <a:p>
            <a:r>
              <a:rPr kumimoji="1" lang="ja-JP" altLang="en-US" dirty="0">
                <a:latin typeface="Arial" panose="020B0604020202020204" pitchFamily="34" charset="0"/>
                <a:ea typeface="BIZ UDPゴシック" panose="020B0400000000000000" pitchFamily="50" charset="-128"/>
                <a:cs typeface="Arial" panose="020B0604020202020204" pitchFamily="34" charset="0"/>
              </a:rPr>
              <a:t>◆ </a:t>
            </a:r>
            <a:r>
              <a:rPr kumimoji="1" lang="en-US" altLang="ja-JP" dirty="0">
                <a:latin typeface="Arial" panose="020B0604020202020204" pitchFamily="34" charset="0"/>
                <a:ea typeface="BIZ UDPゴシック" panose="020B0400000000000000" pitchFamily="50" charset="-128"/>
                <a:cs typeface="Arial" panose="020B0604020202020204" pitchFamily="34" charset="0"/>
              </a:rPr>
              <a:t>Collaboration with companies</a:t>
            </a:r>
            <a:endParaRPr kumimoji="1" lang="ja-JP" altLang="en-US" dirty="0">
              <a:latin typeface="Arial" panose="020B0604020202020204" pitchFamily="34" charset="0"/>
              <a:ea typeface="BIZ UDPゴシック" panose="020B0400000000000000" pitchFamily="50" charset="-128"/>
              <a:cs typeface="Arial" panose="020B0604020202020204" pitchFamily="34" charset="0"/>
            </a:endParaRPr>
          </a:p>
        </p:txBody>
      </p:sp>
      <p:pic>
        <p:nvPicPr>
          <p:cNvPr id="21" name="図 20">
            <a:extLst>
              <a:ext uri="{FF2B5EF4-FFF2-40B4-BE49-F238E27FC236}">
                <a16:creationId xmlns:a16="http://schemas.microsoft.com/office/drawing/2014/main" id="{D47C1AAC-26BB-3904-2A8F-6A9E668AEA2A}"/>
              </a:ext>
            </a:extLst>
          </p:cNvPr>
          <p:cNvPicPr>
            <a:picLocks noChangeAspect="1"/>
          </p:cNvPicPr>
          <p:nvPr/>
        </p:nvPicPr>
        <p:blipFill>
          <a:blip r:embed="rId6"/>
          <a:stretch>
            <a:fillRect/>
          </a:stretch>
        </p:blipFill>
        <p:spPr>
          <a:xfrm>
            <a:off x="8766348" y="4435936"/>
            <a:ext cx="3162300" cy="2377440"/>
          </a:xfrm>
          <a:prstGeom prst="rect">
            <a:avLst/>
          </a:prstGeom>
        </p:spPr>
      </p:pic>
      <p:pic>
        <p:nvPicPr>
          <p:cNvPr id="24" name="図 23">
            <a:extLst>
              <a:ext uri="{FF2B5EF4-FFF2-40B4-BE49-F238E27FC236}">
                <a16:creationId xmlns:a16="http://schemas.microsoft.com/office/drawing/2014/main" id="{187FA717-997F-CC58-A5FB-C778AAA91948}"/>
              </a:ext>
            </a:extLst>
          </p:cNvPr>
          <p:cNvPicPr>
            <a:picLocks noChangeAspect="1"/>
          </p:cNvPicPr>
          <p:nvPr/>
        </p:nvPicPr>
        <p:blipFill>
          <a:blip r:embed="rId7"/>
          <a:stretch>
            <a:fillRect/>
          </a:stretch>
        </p:blipFill>
        <p:spPr>
          <a:xfrm>
            <a:off x="5120279" y="4448151"/>
            <a:ext cx="1684020" cy="2377440"/>
          </a:xfrm>
          <a:prstGeom prst="rect">
            <a:avLst/>
          </a:prstGeom>
        </p:spPr>
      </p:pic>
      <p:pic>
        <p:nvPicPr>
          <p:cNvPr id="27" name="図 26">
            <a:extLst>
              <a:ext uri="{FF2B5EF4-FFF2-40B4-BE49-F238E27FC236}">
                <a16:creationId xmlns:a16="http://schemas.microsoft.com/office/drawing/2014/main" id="{241E0A2B-5983-B21A-2981-2C8A2BA5E4C4}"/>
              </a:ext>
            </a:extLst>
          </p:cNvPr>
          <p:cNvPicPr>
            <a:picLocks noChangeAspect="1"/>
          </p:cNvPicPr>
          <p:nvPr/>
        </p:nvPicPr>
        <p:blipFill>
          <a:blip r:embed="rId8"/>
          <a:stretch>
            <a:fillRect/>
          </a:stretch>
        </p:blipFill>
        <p:spPr>
          <a:xfrm>
            <a:off x="6816080" y="4435936"/>
            <a:ext cx="1676400" cy="2377440"/>
          </a:xfrm>
          <a:prstGeom prst="rect">
            <a:avLst/>
          </a:prstGeom>
        </p:spPr>
      </p:pic>
      <p:pic>
        <p:nvPicPr>
          <p:cNvPr id="12" name="図 11" descr="図書館でノートパソコンを操作する子供たち&#10;&#10;AI 生成コンテンツは誤りを含む可能性があります。">
            <a:extLst>
              <a:ext uri="{FF2B5EF4-FFF2-40B4-BE49-F238E27FC236}">
                <a16:creationId xmlns:a16="http://schemas.microsoft.com/office/drawing/2014/main" id="{F51AFB99-BCC7-D9B2-862F-EDD16D32CECF}"/>
              </a:ext>
            </a:extLst>
          </p:cNvPr>
          <p:cNvPicPr>
            <a:picLocks noChangeAspect="1"/>
          </p:cNvPicPr>
          <p:nvPr/>
        </p:nvPicPr>
        <p:blipFill>
          <a:blip r:embed="rId9" cstate="print">
            <a:extLst>
              <a:ext uri="{28A0092B-C50C-407E-A947-70E740481C1C}">
                <a14:useLocalDpi xmlns:a14="http://schemas.microsoft.com/office/drawing/2010/main" val="0"/>
              </a:ext>
            </a:extLst>
          </a:blip>
          <a:srcRect t="5770" b="14193"/>
          <a:stretch>
            <a:fillRect/>
          </a:stretch>
        </p:blipFill>
        <p:spPr>
          <a:xfrm>
            <a:off x="0" y="3816424"/>
            <a:ext cx="4992111" cy="2996952"/>
          </a:xfrm>
          <a:prstGeom prst="rect">
            <a:avLst/>
          </a:prstGeom>
        </p:spPr>
      </p:pic>
    </p:spTree>
    <p:extLst>
      <p:ext uri="{BB962C8B-B14F-4D97-AF65-F5344CB8AC3E}">
        <p14:creationId xmlns:p14="http://schemas.microsoft.com/office/powerpoint/2010/main" val="172063369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930</TotalTime>
  <Words>2143</Words>
  <Application>Microsoft Office PowerPoint</Application>
  <PresentationFormat>Widescreen</PresentationFormat>
  <Paragraphs>259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游ゴシック</vt:lpstr>
      <vt:lpstr>游ゴシック Light</vt:lpstr>
      <vt:lpstr>Arial</vt:lpstr>
      <vt:lpstr>Office テーマ</vt:lpstr>
      <vt:lpstr>Lessons from Plastic Waste Policies in Japan</vt:lpstr>
      <vt:lpstr>Summary of presentation</vt:lpstr>
      <vt:lpstr>Plastic Flow in Japan</vt:lpstr>
      <vt:lpstr>PowerPoint Presentation</vt:lpstr>
      <vt:lpstr>PowerPoint Presentation</vt:lpstr>
      <vt:lpstr>PowerPoint Presentation</vt:lpstr>
      <vt:lpstr>Japanese Plastic Resource Circulation Strategy (2019) compared with Canada and G7</vt:lpstr>
      <vt:lpstr>Measures along life cycle of plastics under the Plastic Resource Circulation Act</vt:lpstr>
      <vt:lpstr>Measures along life cycle of plastics under the Plastic Resource Circulation Act</vt:lpstr>
      <vt:lpstr>Measures along life cycle of plastics under the Plastic Resource Circulation Act</vt:lpstr>
      <vt:lpstr>Limitation of EPR in Japan (personal opinion)</vt:lpstr>
      <vt:lpstr>Good example: in-store collection and recycling by food tray manufacturer “FPCO”</vt:lpstr>
      <vt:lpstr>PowerPoint Presentation</vt:lpstr>
      <vt:lpstr>Plastic collection and recycling are attracting attention!</vt:lpstr>
      <vt:lpstr>Possibility of EPR in Japan (personal opinion)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浅利 美鈴</dc:creator>
  <cp:lastModifiedBy>Anil Hira</cp:lastModifiedBy>
  <cp:revision>100</cp:revision>
  <dcterms:created xsi:type="dcterms:W3CDTF">2026-03-29T01:52:15Z</dcterms:created>
  <dcterms:modified xsi:type="dcterms:W3CDTF">2026-04-01T16:57:40Z</dcterms:modified>
</cp:coreProperties>
</file>